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9.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768" r:id="rId6"/>
    <p:sldMasterId id="2147493833" r:id="rId7"/>
    <p:sldMasterId id="2147493846" r:id="rId8"/>
    <p:sldMasterId id="2147493859" r:id="rId9"/>
    <p:sldMasterId id="2147493872" r:id="rId10"/>
    <p:sldMasterId id="2147493880" r:id="rId11"/>
    <p:sldMasterId id="2147493889" r:id="rId12"/>
    <p:sldMasterId id="2147493898" r:id="rId13"/>
  </p:sldMasterIdLst>
  <p:notesMasterIdLst>
    <p:notesMasterId r:id="rId104"/>
  </p:notesMasterIdLst>
  <p:handoutMasterIdLst>
    <p:handoutMasterId r:id="rId105"/>
  </p:handoutMasterIdLst>
  <p:sldIdLst>
    <p:sldId id="959" r:id="rId14"/>
    <p:sldId id="998" r:id="rId15"/>
    <p:sldId id="1057" r:id="rId16"/>
    <p:sldId id="1061" r:id="rId17"/>
    <p:sldId id="2142532388" r:id="rId18"/>
    <p:sldId id="353" r:id="rId19"/>
    <p:sldId id="354" r:id="rId20"/>
    <p:sldId id="2142532434" r:id="rId21"/>
    <p:sldId id="2142532395" r:id="rId22"/>
    <p:sldId id="2142532398" r:id="rId23"/>
    <p:sldId id="2142532435" r:id="rId24"/>
    <p:sldId id="2142532399" r:id="rId25"/>
    <p:sldId id="2142532436" r:id="rId26"/>
    <p:sldId id="2142532400" r:id="rId27"/>
    <p:sldId id="2142532401" r:id="rId28"/>
    <p:sldId id="2142532402" r:id="rId29"/>
    <p:sldId id="2142532437" r:id="rId30"/>
    <p:sldId id="2142532403" r:id="rId31"/>
    <p:sldId id="2142532438" r:id="rId32"/>
    <p:sldId id="433" r:id="rId33"/>
    <p:sldId id="434" r:id="rId34"/>
    <p:sldId id="435" r:id="rId35"/>
    <p:sldId id="436" r:id="rId36"/>
    <p:sldId id="2142532404" r:id="rId37"/>
    <p:sldId id="1063" r:id="rId38"/>
    <p:sldId id="2142532387" r:id="rId39"/>
    <p:sldId id="2142532414" r:id="rId40"/>
    <p:sldId id="384" r:id="rId41"/>
    <p:sldId id="385" r:id="rId42"/>
    <p:sldId id="2142532440" r:id="rId43"/>
    <p:sldId id="2142532358" r:id="rId44"/>
    <p:sldId id="2142532382" r:id="rId45"/>
    <p:sldId id="2142532423" r:id="rId46"/>
    <p:sldId id="2142532441" r:id="rId47"/>
    <p:sldId id="2142532442" r:id="rId48"/>
    <p:sldId id="386" r:id="rId49"/>
    <p:sldId id="387" r:id="rId50"/>
    <p:sldId id="403" r:id="rId51"/>
    <p:sldId id="389" r:id="rId52"/>
    <p:sldId id="2142532424" r:id="rId53"/>
    <p:sldId id="2142532425" r:id="rId54"/>
    <p:sldId id="2142532411" r:id="rId55"/>
    <p:sldId id="1065" r:id="rId56"/>
    <p:sldId id="397" r:id="rId57"/>
    <p:sldId id="1068" r:id="rId58"/>
    <p:sldId id="399" r:id="rId59"/>
    <p:sldId id="1101" r:id="rId60"/>
    <p:sldId id="1066" r:id="rId61"/>
    <p:sldId id="368" r:id="rId62"/>
    <p:sldId id="1118" r:id="rId63"/>
    <p:sldId id="395" r:id="rId64"/>
    <p:sldId id="396" r:id="rId65"/>
    <p:sldId id="1119" r:id="rId66"/>
    <p:sldId id="1108" r:id="rId67"/>
    <p:sldId id="402" r:id="rId68"/>
    <p:sldId id="1174" r:id="rId69"/>
    <p:sldId id="1175" r:id="rId70"/>
    <p:sldId id="1176" r:id="rId71"/>
    <p:sldId id="1110" r:id="rId72"/>
    <p:sldId id="1120" r:id="rId73"/>
    <p:sldId id="1121" r:id="rId74"/>
    <p:sldId id="1122" r:id="rId75"/>
    <p:sldId id="2142532444" r:id="rId76"/>
    <p:sldId id="338" r:id="rId77"/>
    <p:sldId id="2142532426" r:id="rId78"/>
    <p:sldId id="339" r:id="rId79"/>
    <p:sldId id="2142532443" r:id="rId80"/>
    <p:sldId id="2142532389" r:id="rId81"/>
    <p:sldId id="2142532427" r:id="rId82"/>
    <p:sldId id="461" r:id="rId83"/>
    <p:sldId id="1064" r:id="rId84"/>
    <p:sldId id="1033" r:id="rId85"/>
    <p:sldId id="1034" r:id="rId86"/>
    <p:sldId id="1062" r:id="rId87"/>
    <p:sldId id="2142532445" r:id="rId88"/>
    <p:sldId id="2142532446" r:id="rId89"/>
    <p:sldId id="867" r:id="rId90"/>
    <p:sldId id="869" r:id="rId91"/>
    <p:sldId id="868" r:id="rId92"/>
    <p:sldId id="476" r:id="rId93"/>
    <p:sldId id="1094" r:id="rId94"/>
    <p:sldId id="2142532428" r:id="rId95"/>
    <p:sldId id="2142532429" r:id="rId96"/>
    <p:sldId id="2142532430" r:id="rId97"/>
    <p:sldId id="2142532407" r:id="rId98"/>
    <p:sldId id="2142532432" r:id="rId99"/>
    <p:sldId id="2142532447" r:id="rId100"/>
    <p:sldId id="1202" r:id="rId101"/>
    <p:sldId id="1205" r:id="rId102"/>
    <p:sldId id="2142532433"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547"/>
    <p:restoredTop sz="96244"/>
  </p:normalViewPr>
  <p:slideViewPr>
    <p:cSldViewPr snapToObjects="1">
      <p:cViewPr varScale="1">
        <p:scale>
          <a:sx n="174" d="100"/>
          <a:sy n="174" d="100"/>
        </p:scale>
        <p:origin x="1144" y="472"/>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theme" Target="theme/theme1.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ableStyles" Target="tableStyles.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2/25/26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2/25/26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37733CA9-4ACE-4C8E-94A6-AF7CB20743E9}"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EAC40-D26E-4DE7-A131-BE43F6F065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C4A2F-72AE-6CF2-A498-5FC4BEC7036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1072CAF-FA7E-0808-4722-F44D242944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9B37E733-C11B-9FAA-D11C-A5FDFBA9D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8C206FA-6186-8EE3-A73E-46227A153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363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C2EAF-4CBC-BBE1-24EE-8B072A9A88D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F1F808DC-AF13-4663-E3AC-09FC204A03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1CBD4E4D-6992-ADB9-161B-63694A1454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65E5A1FB-D420-A6CE-47A2-C9CC4B5ABF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1328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B660626-6ED4-4019-A597-4C6DFE264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CD168A-2AB0-40BE-8A28-C8934AB24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404813" y="695325"/>
            <a:ext cx="6188075"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C02CC610-2C92-4BB3-8D98-C7E1312CA10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5844853C-1565-4D82-BAFB-17FA6226FCB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0C5E82CE-5F33-4AA9-922C-5F54A6966317}"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88449F55-0331-42F3-8185-5550FA6588A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C1A24CF4-9A58-4D8C-8B4A-1F5B4A557C17}"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959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351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66417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1131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29566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8996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3669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134213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504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7348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19551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926743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718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4926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0525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3140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0996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47710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42160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506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926285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94640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77351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391832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8117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3955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331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366500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9606132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497973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692295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7247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423947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2786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972777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7923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461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0664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78574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262180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518369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78271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424708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452355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36777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6887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25752751"/>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808476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726371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08773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234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963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2/25/26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98880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2/25/26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737960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134867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042980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3414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5513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9522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2/25/26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2582866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2/25/26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73227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388499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854245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2353676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245115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3621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68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2/25/26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2548348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2/25/26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347949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3697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5085211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2/25/26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79629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3230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8008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647887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86937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6526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059275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77757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42599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9013255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78707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370877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5809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10.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W4111-2026-01-Lecture-5-ER-Relational-SQL-4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911"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8344786"/>
      </p:ext>
    </p:extLst>
  </p:cSld>
  <p:clrMap bg1="lt1" tx1="dk1" bg2="lt2" tx2="dk2" accent1="accent1" accent2="accent2" accent3="accent3" accent4="accent4" accent5="accent5" accent6="accent6" hlink="hlink" folHlink="folHlink"/>
  <p:sldLayoutIdLst>
    <p:sldLayoutId id="2147493899" r:id="rId1"/>
    <p:sldLayoutId id="2147493900" r:id="rId2"/>
    <p:sldLayoutId id="2147493901" r:id="rId3"/>
    <p:sldLayoutId id="2147493902" r:id="rId4"/>
    <p:sldLayoutId id="2147493903" r:id="rId5"/>
    <p:sldLayoutId id="2147493904" r:id="rId6"/>
    <p:sldLayoutId id="2147493905" r:id="rId7"/>
    <p:sldLayoutId id="2147493906" r:id="rId8"/>
    <p:sldLayoutId id="2147493907" r:id="rId9"/>
    <p:sldLayoutId id="2147493908" r:id="rId10"/>
    <p:sldLayoutId id="2147493909" r:id="rId11"/>
    <p:sldLayoutId id="214749391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302078"/>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479287"/>
      </p:ext>
    </p:extLst>
  </p:cSld>
  <p:clrMap bg1="lt1" tx1="dk1" bg2="lt2" tx2="dk2" accent1="accent1" accent2="accent2" accent3="accent3" accent4="accent4" accent5="accent5" accent6="accent6" hlink="hlink" folHlink="folHlink"/>
  <p:sldLayoutIdLst>
    <p:sldLayoutId id="2147493834" r:id="rId1"/>
    <p:sldLayoutId id="2147493835" r:id="rId2"/>
    <p:sldLayoutId id="2147493836" r:id="rId3"/>
    <p:sldLayoutId id="2147493837" r:id="rId4"/>
    <p:sldLayoutId id="2147493838" r:id="rId5"/>
    <p:sldLayoutId id="2147493839" r:id="rId6"/>
    <p:sldLayoutId id="2147493840" r:id="rId7"/>
    <p:sldLayoutId id="2147493841" r:id="rId8"/>
    <p:sldLayoutId id="2147493842" r:id="rId9"/>
    <p:sldLayoutId id="2147493843" r:id="rId10"/>
    <p:sldLayoutId id="2147493844" r:id="rId11"/>
    <p:sldLayoutId id="21474938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689531"/>
      </p:ext>
    </p:extLst>
  </p:cSld>
  <p:clrMap bg1="lt1" tx1="dk1" bg2="lt2" tx2="dk2" accent1="accent1" accent2="accent2" accent3="accent3" accent4="accent4" accent5="accent5" accent6="accent6" hlink="hlink" folHlink="folHlink"/>
  <p:sldLayoutIdLst>
    <p:sldLayoutId id="2147493847" r:id="rId1"/>
    <p:sldLayoutId id="2147493848" r:id="rId2"/>
    <p:sldLayoutId id="2147493849" r:id="rId3"/>
    <p:sldLayoutId id="2147493850" r:id="rId4"/>
    <p:sldLayoutId id="2147493851" r:id="rId5"/>
    <p:sldLayoutId id="2147493852" r:id="rId6"/>
    <p:sldLayoutId id="2147493853" r:id="rId7"/>
    <p:sldLayoutId id="2147493854" r:id="rId8"/>
    <p:sldLayoutId id="2147493855" r:id="rId9"/>
    <p:sldLayoutId id="2147493856" r:id="rId10"/>
    <p:sldLayoutId id="2147493857" r:id="rId11"/>
    <p:sldLayoutId id="214749385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92334"/>
      </p:ext>
    </p:extLst>
  </p:cSld>
  <p:clrMap bg1="lt1" tx1="dk1" bg2="lt2" tx2="dk2" accent1="accent1" accent2="accent2" accent3="accent3" accent4="accent4" accent5="accent5" accent6="accent6" hlink="hlink" folHlink="folHlink"/>
  <p:sldLayoutIdLst>
    <p:sldLayoutId id="2147493860" r:id="rId1"/>
    <p:sldLayoutId id="2147493861" r:id="rId2"/>
    <p:sldLayoutId id="2147493862" r:id="rId3"/>
    <p:sldLayoutId id="2147493863" r:id="rId4"/>
    <p:sldLayoutId id="2147493864" r:id="rId5"/>
    <p:sldLayoutId id="2147493865" r:id="rId6"/>
    <p:sldLayoutId id="2147493866" r:id="rId7"/>
    <p:sldLayoutId id="2147493867" r:id="rId8"/>
    <p:sldLayoutId id="2147493868" r:id="rId9"/>
    <p:sldLayoutId id="2147493869" r:id="rId10"/>
    <p:sldLayoutId id="2147493870" r:id="rId11"/>
    <p:sldLayoutId id="214749387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5: ER(4), Relational(4), SQL(4)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93303960"/>
      </p:ext>
    </p:extLst>
  </p:cSld>
  <p:clrMap bg1="lt1" tx1="dk1" bg2="lt2" tx2="dk2" accent1="accent1" accent2="accent2" accent3="accent3" accent4="accent4" accent5="accent5" accent6="accent6" hlink="hlink" folHlink="folHlink"/>
  <p:sldLayoutIdLst>
    <p:sldLayoutId id="2147493873" r:id="rId1"/>
    <p:sldLayoutId id="2147493874" r:id="rId2"/>
    <p:sldLayoutId id="2147493875" r:id="rId3"/>
    <p:sldLayoutId id="2147493876" r:id="rId4"/>
    <p:sldLayoutId id="2147493877" r:id="rId5"/>
    <p:sldLayoutId id="2147493878" r:id="rId6"/>
    <p:sldLayoutId id="214749387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183708790"/>
      </p:ext>
    </p:extLst>
  </p:cSld>
  <p:clrMap bg1="lt1" tx1="dk1" bg2="lt2" tx2="dk2" accent1="accent1" accent2="accent2" accent3="accent3" accent4="accent4" accent5="accent5" accent6="accent6" hlink="hlink" folHlink="folHlink"/>
  <p:sldLayoutIdLst>
    <p:sldLayoutId id="2147493881" r:id="rId1"/>
    <p:sldLayoutId id="2147493882" r:id="rId2"/>
    <p:sldLayoutId id="2147493883" r:id="rId3"/>
    <p:sldLayoutId id="2147493884" r:id="rId4"/>
    <p:sldLayoutId id="2147493885" r:id="rId5"/>
    <p:sldLayoutId id="2147493886" r:id="rId6"/>
    <p:sldLayoutId id="2147493887" r:id="rId7"/>
    <p:sldLayoutId id="214749388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880193969"/>
      </p:ext>
    </p:extLst>
  </p:cSld>
  <p:clrMap bg1="lt1" tx1="dk1" bg2="lt2" tx2="dk2" accent1="accent1" accent2="accent2" accent3="accent3" accent4="accent4" accent5="accent5" accent6="accent6" hlink="hlink" folHlink="folHlink"/>
  <p:sldLayoutIdLst>
    <p:sldLayoutId id="2147493890" r:id="rId1"/>
    <p:sldLayoutId id="2147493891" r:id="rId2"/>
    <p:sldLayoutId id="2147493892" r:id="rId3"/>
    <p:sldLayoutId id="2147493893" r:id="rId4"/>
    <p:sldLayoutId id="2147493894" r:id="rId5"/>
    <p:sldLayoutId id="2147493895" r:id="rId6"/>
    <p:sldLayoutId id="2147493896" r:id="rId7"/>
    <p:sldLayoutId id="214749389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0.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stackoverflow.com/questions/8797724/mysql-concepts-session-vs-connection" TargetMode="External"/><Relationship Id="rId2" Type="http://schemas.openxmlformats.org/officeDocument/2006/relationships/hyperlink" Target="https://en.wikipedia.org/wiki/Database_connection"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Fall 2025</a:t>
            </a:r>
            <a:br>
              <a:rPr lang="en-US" altLang="en-US" sz="3200" b="1" i="1" dirty="0"/>
            </a:br>
            <a:r>
              <a:rPr lang="en-US" altLang="en-US" sz="2800" b="1" i="1" dirty="0"/>
              <a:t>Lecture 5: Foundation – ER, Relational, SQL (4)</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COMSW4111_002_2026_1-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Representing Cardinality Constraints in ER Diagram</a:t>
            </a:r>
          </a:p>
        </p:txBody>
      </p:sp>
      <p:sp>
        <p:nvSpPr>
          <p:cNvPr id="30723" name="Rectangle 3"/>
          <p:cNvSpPr>
            <a:spLocks noGrp="1" noChangeArrowheads="1"/>
          </p:cNvSpPr>
          <p:nvPr>
            <p:ph type="body" idx="1"/>
          </p:nvPr>
        </p:nvSpPr>
        <p:spPr>
          <a:xfrm>
            <a:off x="1719263" y="850106"/>
            <a:ext cx="5735761" cy="2058591"/>
          </a:xfrm>
        </p:spPr>
        <p:txBody>
          <a:bodyPr/>
          <a:lstStyle/>
          <a:p>
            <a:pPr>
              <a:lnSpc>
                <a:spcPct val="90000"/>
              </a:lnSpc>
            </a:pPr>
            <a:r>
              <a:rPr lang="en-US" altLang="en-US" dirty="0"/>
              <a:t>We express cardinality constraints by drawing either a directed line (</a:t>
            </a:r>
            <a:r>
              <a:rPr lang="en-US" altLang="en-US" dirty="0">
                <a:sym typeface="Symbol" panose="05050102010706020507" pitchFamily="18" charset="2"/>
              </a:rPr>
              <a:t>), signifying “one,” or an undirected line (—), signifying “many,” between the relationship set and the entity set.</a:t>
            </a:r>
          </a:p>
          <a:p>
            <a:pPr>
              <a:lnSpc>
                <a:spcPct val="90000"/>
              </a:lnSpc>
              <a:buFont typeface="Monotype Sorts" charset="2"/>
              <a:buNone/>
            </a:pPr>
            <a:endParaRPr lang="en-US" altLang="en-US" sz="600" dirty="0">
              <a:sym typeface="Symbol" panose="05050102010706020507" pitchFamily="18" charset="2"/>
            </a:endParaRPr>
          </a:p>
          <a:p>
            <a:pPr>
              <a:lnSpc>
                <a:spcPct val="90000"/>
              </a:lnSpc>
            </a:pPr>
            <a:r>
              <a:rPr lang="en-US" altLang="en-US" dirty="0"/>
              <a:t>One-to-one relationship between an </a:t>
            </a:r>
            <a:r>
              <a:rPr lang="en-US" altLang="en-US" i="1" dirty="0"/>
              <a:t>instructor</a:t>
            </a:r>
            <a:r>
              <a:rPr lang="en-US" altLang="en-US" dirty="0"/>
              <a:t> and a </a:t>
            </a:r>
            <a:r>
              <a:rPr lang="en-US" altLang="en-US" i="1" dirty="0"/>
              <a:t>student </a:t>
            </a:r>
            <a:r>
              <a:rPr lang="en-US" altLang="en-US" dirty="0"/>
              <a:t>:</a:t>
            </a:r>
          </a:p>
          <a:p>
            <a:pPr lvl="1">
              <a:lnSpc>
                <a:spcPct val="90000"/>
              </a:lnSpc>
            </a:pPr>
            <a:r>
              <a:rPr lang="en-US" altLang="en-US" dirty="0">
                <a:ea typeface="ＭＳ Ｐゴシック" panose="020B0600070205080204" pitchFamily="34" charset="-128"/>
              </a:rPr>
              <a:t>A student is associated with at most one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via the relationship </a:t>
            </a:r>
            <a:r>
              <a:rPr lang="en-US" altLang="en-US" i="1" dirty="0">
                <a:ea typeface="ＭＳ Ｐゴシック" panose="020B0600070205080204" pitchFamily="34" charset="-128"/>
              </a:rPr>
              <a:t>advisor</a:t>
            </a:r>
          </a:p>
          <a:p>
            <a:pPr lvl="1">
              <a:lnSpc>
                <a:spcPct val="90000"/>
              </a:lnSpc>
            </a:pPr>
            <a:r>
              <a:rPr lang="en-US" altLang="en-US" dirty="0">
                <a:ea typeface="ＭＳ Ｐゴシック" panose="020B0600070205080204" pitchFamily="34" charset="-128"/>
              </a:rPr>
              <a:t>A </a:t>
            </a:r>
            <a:r>
              <a:rPr lang="en-US" altLang="en-US" i="1" dirty="0">
                <a:ea typeface="ＭＳ Ｐゴシック" panose="020B0600070205080204" pitchFamily="34" charset="-128"/>
              </a:rPr>
              <a:t>student</a:t>
            </a:r>
            <a:r>
              <a:rPr lang="en-US" altLang="en-US" dirty="0">
                <a:ea typeface="ＭＳ Ｐゴシック" panose="020B0600070205080204" pitchFamily="34" charset="-128"/>
              </a:rPr>
              <a:t> is associated with at most one </a:t>
            </a:r>
            <a:r>
              <a:rPr lang="en-US" altLang="en-US" i="1" dirty="0">
                <a:ea typeface="ＭＳ Ｐゴシック" panose="020B0600070205080204" pitchFamily="34" charset="-128"/>
              </a:rPr>
              <a:t>department</a:t>
            </a:r>
            <a:r>
              <a:rPr lang="en-US" altLang="en-US" dirty="0">
                <a:ea typeface="ＭＳ Ｐゴシック" panose="020B0600070205080204" pitchFamily="34" charset="-128"/>
              </a:rPr>
              <a:t> via </a:t>
            </a:r>
            <a:r>
              <a:rPr lang="en-US" altLang="en-US" i="1" dirty="0" err="1">
                <a:ea typeface="ＭＳ Ｐゴシック" panose="020B0600070205080204" pitchFamily="34" charset="-128"/>
              </a:rPr>
              <a:t>stud_dept</a:t>
            </a:r>
            <a:endParaRPr lang="en-US" altLang="en-US" dirty="0">
              <a:ea typeface="ＭＳ Ｐゴシック" panose="020B0600070205080204" pitchFamily="34" charset="-128"/>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b="78418"/>
          <a:stretch>
            <a:fillRect/>
          </a:stretch>
        </p:blipFill>
        <p:spPr bwMode="auto">
          <a:xfrm>
            <a:off x="228600" y="2800350"/>
            <a:ext cx="4151138" cy="109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A730E70-1394-0EA7-924E-0EE53EB3ED6A}"/>
              </a:ext>
            </a:extLst>
          </p:cNvPr>
          <p:cNvSpPr txBox="1"/>
          <p:nvPr/>
        </p:nvSpPr>
        <p:spPr>
          <a:xfrm>
            <a:off x="4876800" y="2571750"/>
            <a:ext cx="3698192" cy="2308324"/>
          </a:xfrm>
          <a:prstGeom prst="rect">
            <a:avLst/>
          </a:prstGeom>
          <a:noFill/>
        </p:spPr>
        <p:txBody>
          <a:bodyPr wrap="none" rtlCol="0">
            <a:spAutoFit/>
          </a:bodyPr>
          <a:lstStyle/>
          <a:p>
            <a:r>
              <a:rPr lang="en-US" dirty="0">
                <a:solidFill>
                  <a:srgbClr val="FF0000"/>
                </a:solidFill>
              </a:rPr>
              <a:t>This actually means that</a:t>
            </a:r>
          </a:p>
          <a:p>
            <a:pPr marL="285750" indent="-285750">
              <a:buFont typeface="Arial" panose="020B0604020202020204" pitchFamily="34" charset="0"/>
              <a:buChar char="•"/>
            </a:pPr>
            <a:r>
              <a:rPr lang="en-US" dirty="0">
                <a:solidFill>
                  <a:srgbClr val="FF0000"/>
                </a:solidFill>
              </a:rPr>
              <a:t>A student is associated with</a:t>
            </a:r>
            <a:br>
              <a:rPr lang="en-US" dirty="0">
                <a:solidFill>
                  <a:srgbClr val="FF0000"/>
                </a:solidFill>
              </a:rPr>
            </a:br>
            <a:r>
              <a:rPr lang="en-US" dirty="0">
                <a:solidFill>
                  <a:srgbClr val="FF0000"/>
                </a:solidFill>
              </a:rPr>
              <a:t>at most one advisor.</a:t>
            </a:r>
          </a:p>
          <a:p>
            <a:pPr marL="285750" indent="-285750">
              <a:buFont typeface="Arial" panose="020B0604020202020204" pitchFamily="34" charset="0"/>
              <a:buChar char="•"/>
            </a:pPr>
            <a:r>
              <a:rPr lang="en-US" dirty="0">
                <a:solidFill>
                  <a:srgbClr val="FF0000"/>
                </a:solidFill>
              </a:rPr>
              <a:t>An instructor advises at most</a:t>
            </a:r>
            <a:br>
              <a:rPr lang="en-US" dirty="0">
                <a:solidFill>
                  <a:srgbClr val="FF0000"/>
                </a:solidFill>
              </a:rPr>
            </a:br>
            <a:r>
              <a:rPr lang="en-US" dirty="0">
                <a:solidFill>
                  <a:srgbClr val="FF0000"/>
                </a:solidFill>
              </a:rPr>
              <a:t>one student.</a:t>
            </a:r>
          </a:p>
          <a:p>
            <a:pPr marL="285750" indent="-285750">
              <a:buFont typeface="Arial" panose="020B0604020202020204" pitchFamily="34" charset="0"/>
              <a:buChar char="•"/>
            </a:pPr>
            <a:r>
              <a:rPr lang="en-US" i="1" dirty="0">
                <a:solidFill>
                  <a:srgbClr val="FF0000"/>
                </a:solidFill>
              </a:rPr>
              <a:t>Implies</a:t>
            </a:r>
            <a:r>
              <a:rPr lang="en-US" dirty="0">
                <a:solidFill>
                  <a:srgbClr val="FF0000"/>
                </a:solidFill>
              </a:rPr>
              <a:t> that the relationship is</a:t>
            </a:r>
            <a:br>
              <a:rPr lang="en-US" dirty="0">
                <a:solidFill>
                  <a:srgbClr val="FF0000"/>
                </a:solidFill>
              </a:rPr>
            </a:br>
            <a:r>
              <a:rPr lang="en-US" dirty="0">
                <a:solidFill>
                  <a:srgbClr val="FF0000"/>
                </a:solidFill>
              </a:rPr>
              <a:t>bi-directional, (instructor, student)</a:t>
            </a:r>
            <a:br>
              <a:rPr lang="en-US" dirty="0">
                <a:solidFill>
                  <a:srgbClr val="FF0000"/>
                </a:solidFill>
              </a:rPr>
            </a:br>
            <a:r>
              <a:rPr lang="en-US" dirty="0">
                <a:solidFill>
                  <a:srgbClr val="FF0000"/>
                </a:solidFill>
              </a:rPr>
              <a:t>come in pairs.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ACA71-9C8A-CD54-3B0A-FFB0727634B6}"/>
              </a:ext>
            </a:extLst>
          </p:cNvPr>
          <p:cNvSpPr>
            <a:spLocks noGrp="1"/>
          </p:cNvSpPr>
          <p:nvPr>
            <p:ph type="title"/>
          </p:nvPr>
        </p:nvSpPr>
        <p:spPr/>
        <p:txBody>
          <a:bodyPr/>
          <a:lstStyle/>
          <a:p>
            <a:r>
              <a:rPr lang="en-US" dirty="0"/>
              <a:t>Crow’s Foot</a:t>
            </a:r>
          </a:p>
        </p:txBody>
      </p:sp>
      <p:pic>
        <p:nvPicPr>
          <p:cNvPr id="4" name="Picture 3">
            <a:extLst>
              <a:ext uri="{FF2B5EF4-FFF2-40B4-BE49-F238E27FC236}">
                <a16:creationId xmlns:a16="http://schemas.microsoft.com/office/drawing/2014/main" id="{AFE8A541-F557-89D5-6940-B1744E58EBC0}"/>
              </a:ext>
            </a:extLst>
          </p:cNvPr>
          <p:cNvPicPr>
            <a:picLocks noChangeAspect="1"/>
          </p:cNvPicPr>
          <p:nvPr/>
        </p:nvPicPr>
        <p:blipFill>
          <a:blip r:embed="rId2"/>
          <a:stretch>
            <a:fillRect/>
          </a:stretch>
        </p:blipFill>
        <p:spPr>
          <a:xfrm>
            <a:off x="2057400" y="2343150"/>
            <a:ext cx="4561540" cy="2058748"/>
          </a:xfrm>
          <a:prstGeom prst="rect">
            <a:avLst/>
          </a:prstGeom>
        </p:spPr>
      </p:pic>
      <p:pic>
        <p:nvPicPr>
          <p:cNvPr id="5" name="Picture 5">
            <a:extLst>
              <a:ext uri="{FF2B5EF4-FFF2-40B4-BE49-F238E27FC236}">
                <a16:creationId xmlns:a16="http://schemas.microsoft.com/office/drawing/2014/main" id="{A890F292-4A61-63AD-45C9-8846A32A7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8418"/>
          <a:stretch>
            <a:fillRect/>
          </a:stretch>
        </p:blipFill>
        <p:spPr bwMode="auto">
          <a:xfrm>
            <a:off x="2262601" y="835676"/>
            <a:ext cx="4151138" cy="109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99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1757363" y="71438"/>
            <a:ext cx="6057900" cy="457200"/>
          </a:xfrm>
        </p:spPr>
        <p:txBody>
          <a:bodyPr/>
          <a:lstStyle/>
          <a:p>
            <a:pPr>
              <a:defRPr/>
            </a:pPr>
            <a:r>
              <a:rPr lang="en-US" altLang="en-US" dirty="0">
                <a:effectLst>
                  <a:outerShdw blurRad="38100" dist="38100" dir="2700000" algn="tl">
                    <a:srgbClr val="C0C0C0"/>
                  </a:outerShdw>
                </a:effectLst>
              </a:rPr>
              <a:t>One-to-Many Relationship</a:t>
            </a:r>
          </a:p>
        </p:txBody>
      </p:sp>
      <p:sp>
        <p:nvSpPr>
          <p:cNvPr id="31747" name="Rectangle 3"/>
          <p:cNvSpPr>
            <a:spLocks noGrp="1" noChangeArrowheads="1"/>
          </p:cNvSpPr>
          <p:nvPr>
            <p:ph type="body" idx="1"/>
          </p:nvPr>
        </p:nvSpPr>
        <p:spPr>
          <a:xfrm>
            <a:off x="1715611" y="815578"/>
            <a:ext cx="5732754" cy="1186958"/>
          </a:xfrm>
        </p:spPr>
        <p:txBody>
          <a:bodyPr/>
          <a:lstStyle/>
          <a:p>
            <a:r>
              <a:rPr lang="en-US" altLang="en-US" dirty="0"/>
              <a:t>one-to-many relationship between an </a:t>
            </a:r>
            <a:r>
              <a:rPr lang="en-US" altLang="en-US" i="1" dirty="0"/>
              <a:t>instructor</a:t>
            </a:r>
            <a:r>
              <a:rPr lang="en-US" altLang="en-US" dirty="0"/>
              <a:t> and a </a:t>
            </a:r>
            <a:r>
              <a:rPr lang="en-US" altLang="en-US" i="1" dirty="0"/>
              <a:t>student</a:t>
            </a:r>
          </a:p>
          <a:p>
            <a:pPr lvl="1"/>
            <a:r>
              <a:rPr lang="en-US" altLang="en-US" dirty="0">
                <a:ea typeface="ＭＳ Ｐゴシック" panose="020B0600070205080204" pitchFamily="34" charset="-128"/>
              </a:rPr>
              <a:t>an instructor is associated with several (including 0) students via </a:t>
            </a:r>
            <a:r>
              <a:rPr lang="en-US" altLang="en-US" i="1" dirty="0">
                <a:ea typeface="ＭＳ Ｐゴシック" panose="020B0600070205080204" pitchFamily="34" charset="-128"/>
              </a:rPr>
              <a:t>advisor </a:t>
            </a:r>
          </a:p>
          <a:p>
            <a:pPr lvl="1"/>
            <a:r>
              <a:rPr lang="en-US" altLang="en-US" dirty="0">
                <a:ea typeface="ＭＳ Ｐゴシック" panose="020B0600070205080204" pitchFamily="34" charset="-128"/>
              </a:rPr>
              <a:t>a student is associated with at most one instructor via advisor, </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t="31459" b="44698"/>
          <a:stretch>
            <a:fillRect/>
          </a:stretch>
        </p:blipFill>
        <p:spPr bwMode="auto">
          <a:xfrm>
            <a:off x="2898648" y="1779354"/>
            <a:ext cx="3864300" cy="112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D157B-E75C-FEF2-C264-228D4455EE96}"/>
              </a:ext>
            </a:extLst>
          </p:cNvPr>
          <p:cNvSpPr>
            <a:spLocks noGrp="1"/>
          </p:cNvSpPr>
          <p:nvPr>
            <p:ph type="title"/>
          </p:nvPr>
        </p:nvSpPr>
        <p:spPr/>
        <p:txBody>
          <a:bodyPr/>
          <a:lstStyle/>
          <a:p>
            <a:r>
              <a:rPr lang="en-US" dirty="0"/>
              <a:t>Crow’s Foot</a:t>
            </a:r>
          </a:p>
        </p:txBody>
      </p:sp>
      <p:pic>
        <p:nvPicPr>
          <p:cNvPr id="5" name="Picture 4">
            <a:extLst>
              <a:ext uri="{FF2B5EF4-FFF2-40B4-BE49-F238E27FC236}">
                <a16:creationId xmlns:a16="http://schemas.microsoft.com/office/drawing/2014/main" id="{9AFE3194-5241-4A61-8EAD-11D16C177436}"/>
              </a:ext>
            </a:extLst>
          </p:cNvPr>
          <p:cNvPicPr>
            <a:picLocks noChangeAspect="1"/>
          </p:cNvPicPr>
          <p:nvPr/>
        </p:nvPicPr>
        <p:blipFill>
          <a:blip r:embed="rId2"/>
          <a:stretch>
            <a:fillRect/>
          </a:stretch>
        </p:blipFill>
        <p:spPr>
          <a:xfrm>
            <a:off x="1905000" y="523875"/>
            <a:ext cx="4628324" cy="4095750"/>
          </a:xfrm>
          <a:prstGeom prst="rect">
            <a:avLst/>
          </a:prstGeom>
        </p:spPr>
      </p:pic>
    </p:spTree>
    <p:extLst>
      <p:ext uri="{BB962C8B-B14F-4D97-AF65-F5344CB8AC3E}">
        <p14:creationId xmlns:p14="http://schemas.microsoft.com/office/powerpoint/2010/main" val="188463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1782366" y="169069"/>
            <a:ext cx="6085284" cy="342900"/>
          </a:xfrm>
        </p:spPr>
        <p:txBody>
          <a:bodyPr/>
          <a:lstStyle/>
          <a:p>
            <a:pPr>
              <a:defRPr/>
            </a:pPr>
            <a:r>
              <a:rPr lang="en-US" altLang="en-US" dirty="0">
                <a:effectLst>
                  <a:outerShdw blurRad="38100" dist="38100" dir="2700000" algn="tl">
                    <a:srgbClr val="C0C0C0"/>
                  </a:outerShdw>
                </a:effectLst>
              </a:rPr>
              <a:t>Many-to-One Relationships</a:t>
            </a:r>
          </a:p>
        </p:txBody>
      </p:sp>
      <p:sp>
        <p:nvSpPr>
          <p:cNvPr id="32771" name="Rectangle 3"/>
          <p:cNvSpPr>
            <a:spLocks noGrp="1" noChangeArrowheads="1"/>
          </p:cNvSpPr>
          <p:nvPr>
            <p:ph type="body" idx="1"/>
          </p:nvPr>
        </p:nvSpPr>
        <p:spPr>
          <a:xfrm>
            <a:off x="1702293" y="831009"/>
            <a:ext cx="5814076" cy="1360884"/>
          </a:xfrm>
        </p:spPr>
        <p:txBody>
          <a:bodyPr/>
          <a:lstStyle/>
          <a:p>
            <a:r>
              <a:rPr lang="en-US" altLang="en-US" dirty="0"/>
              <a:t>In a many-to-one relationship between an </a:t>
            </a:r>
            <a:r>
              <a:rPr lang="en-US" altLang="en-US" i="1" dirty="0"/>
              <a:t>instructor</a:t>
            </a:r>
            <a:r>
              <a:rPr lang="en-US" altLang="en-US" dirty="0"/>
              <a:t> and a </a:t>
            </a:r>
            <a:r>
              <a:rPr lang="en-US" altLang="en-US" i="1" dirty="0"/>
              <a:t>student, </a:t>
            </a:r>
          </a:p>
          <a:p>
            <a:pPr lvl="1"/>
            <a:r>
              <a:rPr lang="en-US" altLang="en-US" dirty="0">
                <a:ea typeface="ＭＳ Ｐゴシック" panose="020B0600070205080204" pitchFamily="34" charset="-128"/>
              </a:rPr>
              <a:t>an instructor</a:t>
            </a:r>
            <a:r>
              <a:rPr lang="en-US" altLang="en-US" i="1" dirty="0">
                <a:ea typeface="ＭＳ Ｐゴシック" panose="020B0600070205080204" pitchFamily="34" charset="-128"/>
              </a:rPr>
              <a:t> </a:t>
            </a:r>
            <a:r>
              <a:rPr lang="en-US" altLang="en-US" dirty="0">
                <a:ea typeface="ＭＳ Ｐゴシック" panose="020B0600070205080204" pitchFamily="34" charset="-128"/>
              </a:rPr>
              <a:t> is associated with at most one student via </a:t>
            </a:r>
            <a:r>
              <a:rPr lang="en-US" altLang="en-US" i="1" dirty="0">
                <a:ea typeface="ＭＳ Ｐゴシック" panose="020B0600070205080204" pitchFamily="34" charset="-128"/>
              </a:rPr>
              <a:t>advisor</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and a student is associated with several (including 0) instructors via </a:t>
            </a:r>
            <a:r>
              <a:rPr lang="en-US" altLang="en-US" i="1" dirty="0">
                <a:ea typeface="ＭＳ Ｐゴシック" panose="020B0600070205080204" pitchFamily="34" charset="-128"/>
              </a:rPr>
              <a:t>advisor</a:t>
            </a:r>
          </a:p>
        </p:txBody>
      </p:sp>
      <p:pic>
        <p:nvPicPr>
          <p:cNvPr id="32772" name="Picture 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8164" b="6378"/>
          <a:stretch>
            <a:fillRect/>
          </a:stretch>
        </p:blipFill>
        <p:spPr bwMode="auto">
          <a:xfrm>
            <a:off x="2642902" y="1899341"/>
            <a:ext cx="4407122"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6"/>
          <p:cNvSpPr>
            <a:spLocks noChangeShapeType="1"/>
          </p:cNvSpPr>
          <p:nvPr/>
        </p:nvSpPr>
        <p:spPr bwMode="auto">
          <a:xfrm>
            <a:off x="5867400" y="2647950"/>
            <a:ext cx="171450" cy="1190"/>
          </a:xfrm>
          <a:prstGeom prst="line">
            <a:avLst/>
          </a:prstGeom>
          <a:noFill/>
          <a:ln w="1270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wrap="none"/>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
        <p:nvSpPr>
          <p:cNvPr id="2" name="TextBox 1">
            <a:extLst>
              <a:ext uri="{FF2B5EF4-FFF2-40B4-BE49-F238E27FC236}">
                <a16:creationId xmlns:a16="http://schemas.microsoft.com/office/drawing/2014/main" id="{3B64C76E-6D54-BD94-3447-CB3BDA2F8540}"/>
              </a:ext>
            </a:extLst>
          </p:cNvPr>
          <p:cNvSpPr txBox="1"/>
          <p:nvPr/>
        </p:nvSpPr>
        <p:spPr>
          <a:xfrm>
            <a:off x="3124200" y="3714750"/>
            <a:ext cx="4468211" cy="646331"/>
          </a:xfrm>
          <a:prstGeom prst="rect">
            <a:avLst/>
          </a:prstGeom>
          <a:noFill/>
        </p:spPr>
        <p:txBody>
          <a:bodyPr wrap="none" rtlCol="0">
            <a:spAutoFit/>
          </a:bodyPr>
          <a:lstStyle/>
          <a:p>
            <a:r>
              <a:rPr lang="en-US" dirty="0">
                <a:solidFill>
                  <a:srgbClr val="FF0000"/>
                </a:solidFill>
              </a:rPr>
              <a:t>This is basically the same as the previous one,</a:t>
            </a:r>
            <a:br>
              <a:rPr lang="en-US" dirty="0">
                <a:solidFill>
                  <a:srgbClr val="FF0000"/>
                </a:solidFill>
              </a:rPr>
            </a:br>
            <a:r>
              <a:rPr lang="en-US" dirty="0">
                <a:solidFill>
                  <a:srgbClr val="FF0000"/>
                </a:solidFill>
              </a:rPr>
              <a:t>only the FK goes on the other end.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Many-to-Many Relationship</a:t>
            </a:r>
          </a:p>
        </p:txBody>
      </p:sp>
      <p:sp>
        <p:nvSpPr>
          <p:cNvPr id="33795" name="Rectangle 3"/>
          <p:cNvSpPr>
            <a:spLocks noGrp="1" noChangeArrowheads="1"/>
          </p:cNvSpPr>
          <p:nvPr>
            <p:ph type="body" idx="1"/>
          </p:nvPr>
        </p:nvSpPr>
        <p:spPr>
          <a:xfrm>
            <a:off x="1719263" y="820341"/>
            <a:ext cx="5829729" cy="1159669"/>
          </a:xfrm>
        </p:spPr>
        <p:txBody>
          <a:bodyPr/>
          <a:lstStyle/>
          <a:p>
            <a:r>
              <a:rPr lang="en-US" altLang="en-US" dirty="0"/>
              <a:t>An instructor is associated with several (possibly 0) students via </a:t>
            </a:r>
            <a:r>
              <a:rPr lang="en-US" altLang="en-US" i="1" dirty="0"/>
              <a:t>advisor</a:t>
            </a:r>
          </a:p>
          <a:p>
            <a:r>
              <a:rPr lang="en-US" altLang="en-US" dirty="0"/>
              <a:t>A student is associated with several (possibly 0) instructors via </a:t>
            </a:r>
            <a:r>
              <a:rPr lang="en-US" altLang="en-US" i="1" dirty="0"/>
              <a:t>advisor</a:t>
            </a:r>
            <a:r>
              <a:rPr lang="en-US" altLang="en-US" dirty="0"/>
              <a:t> </a:t>
            </a:r>
          </a:p>
        </p:txBody>
      </p:sp>
      <p:pic>
        <p:nvPicPr>
          <p:cNvPr id="337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0860"/>
            <a:ext cx="4620816" cy="94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CEF293-09F7-1AF2-454C-04B1366489E2}"/>
              </a:ext>
            </a:extLst>
          </p:cNvPr>
          <p:cNvSpPr txBox="1"/>
          <p:nvPr/>
        </p:nvSpPr>
        <p:spPr>
          <a:xfrm>
            <a:off x="3124200" y="3714750"/>
            <a:ext cx="4056239" cy="369332"/>
          </a:xfrm>
          <a:prstGeom prst="rect">
            <a:avLst/>
          </a:prstGeom>
          <a:noFill/>
        </p:spPr>
        <p:txBody>
          <a:bodyPr wrap="none" rtlCol="0">
            <a:spAutoFit/>
          </a:bodyPr>
          <a:lstStyle/>
          <a:p>
            <a:r>
              <a:rPr lang="en-US" dirty="0">
                <a:solidFill>
                  <a:srgbClr val="FF0000"/>
                </a:solidFill>
              </a:rPr>
              <a:t>We handle this with an associative entity.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2115741" y="175022"/>
            <a:ext cx="5570934" cy="341709"/>
          </a:xfrm>
        </p:spPr>
        <p:txBody>
          <a:bodyPr/>
          <a:lstStyle/>
          <a:p>
            <a:pPr>
              <a:defRPr/>
            </a:pPr>
            <a:r>
              <a:rPr lang="en-US" altLang="en-US" dirty="0">
                <a:effectLst>
                  <a:outerShdw blurRad="38100" dist="38100" dir="2700000" algn="tl">
                    <a:srgbClr val="C0C0C0"/>
                  </a:outerShdw>
                </a:effectLst>
              </a:rPr>
              <a:t>Total and Partial Participation</a:t>
            </a:r>
          </a:p>
        </p:txBody>
      </p:sp>
      <p:sp>
        <p:nvSpPr>
          <p:cNvPr id="34819" name="Rectangle 3"/>
          <p:cNvSpPr>
            <a:spLocks noChangeArrowheads="1"/>
          </p:cNvSpPr>
          <p:nvPr/>
        </p:nvSpPr>
        <p:spPr bwMode="auto">
          <a:xfrm>
            <a:off x="1722268" y="801481"/>
            <a:ext cx="5821532" cy="343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08585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Total participation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(indicated by double line):  every entity in the entity set participates in at least one relationship in the relationship set</a:t>
            </a:r>
          </a:p>
          <a:p>
            <a:pPr marL="342900" marR="0" lvl="0" indent="-342900" algn="l" defTabSz="457200" rtl="0" eaLnBrk="1" fontAlgn="base" latinLnBrk="0" hangingPunct="1">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742950" marR="0" lvl="1" indent="-285750" algn="l" defTabSz="457200" rtl="0" eaLnBrk="1" fontAlgn="base" latinLnBrk="0" hangingPunct="1">
              <a:lnSpc>
                <a:spcPct val="100000"/>
              </a:lnSpc>
              <a:spcBef>
                <a:spcPct val="35000"/>
              </a:spcBef>
              <a:spcAft>
                <a:spcPct val="0"/>
              </a:spcAft>
              <a:buClr>
                <a:srgbClr val="FF9900"/>
              </a:buClr>
              <a:buSzPct val="8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742950" marR="0" lvl="1" indent="-285750" algn="l" defTabSz="457200" rtl="0" eaLnBrk="1" fontAlgn="base" latinLnBrk="0" hangingPunct="1">
              <a:lnSpc>
                <a:spcPct val="100000"/>
              </a:lnSpc>
              <a:spcBef>
                <a:spcPct val="35000"/>
              </a:spcBef>
              <a:spcAft>
                <a:spcPct val="0"/>
              </a:spcAft>
              <a:buClr>
                <a:srgbClr val="FF9900"/>
              </a:buClr>
              <a:buSzPct val="8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participation of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student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in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 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elation is total</a:t>
            </a:r>
          </a:p>
          <a:p>
            <a:pPr marL="900113" marR="0" lvl="2" indent="-257175" algn="l" defTabSz="457200" rtl="0" eaLnBrk="1" fontAlgn="base" latinLnBrk="0" hangingPunct="1">
              <a:lnSpc>
                <a:spcPct val="100000"/>
              </a:lnSpc>
              <a:spcBef>
                <a:spcPct val="35000"/>
              </a:spcBef>
              <a:spcAft>
                <a:spcPct val="0"/>
              </a:spcAft>
              <a:buClr>
                <a:srgbClr val="33CC33"/>
              </a:buClr>
              <a:buSzPct val="9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every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student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must have an associated instructor</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Partial participation</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some entities may not participate in any relationship in the relationship set</a:t>
            </a:r>
          </a:p>
          <a:p>
            <a:pPr marL="600075" marR="0" lvl="1" indent="-257175" algn="l" defTabSz="457200" rtl="0" eaLnBrk="1" fontAlgn="base" latinLnBrk="0" hangingPunct="1">
              <a:lnSpc>
                <a:spcPct val="100000"/>
              </a:lnSpc>
              <a:spcBef>
                <a:spcPct val="35000"/>
              </a:spcBef>
              <a:spcAft>
                <a:spcPct val="0"/>
              </a:spcAft>
              <a:buClr>
                <a:srgbClr val="FF9900"/>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participation of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in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is partial</a:t>
            </a:r>
          </a:p>
        </p:txBody>
      </p:sp>
      <p:pic>
        <p:nvPicPr>
          <p:cNvPr id="3482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5424" y="1500656"/>
            <a:ext cx="4135040" cy="8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02406-D46A-21F3-9337-6C690CD8AF40}"/>
              </a:ext>
            </a:extLst>
          </p:cNvPr>
          <p:cNvSpPr>
            <a:spLocks noGrp="1"/>
          </p:cNvSpPr>
          <p:nvPr>
            <p:ph type="title"/>
          </p:nvPr>
        </p:nvSpPr>
        <p:spPr/>
        <p:txBody>
          <a:bodyPr/>
          <a:lstStyle/>
          <a:p>
            <a:r>
              <a:rPr lang="en-US" dirty="0"/>
              <a:t>Crow’s Foot</a:t>
            </a:r>
          </a:p>
        </p:txBody>
      </p:sp>
      <p:pic>
        <p:nvPicPr>
          <p:cNvPr id="4" name="Picture 7">
            <a:extLst>
              <a:ext uri="{FF2B5EF4-FFF2-40B4-BE49-F238E27FC236}">
                <a16:creationId xmlns:a16="http://schemas.microsoft.com/office/drawing/2014/main" id="{BD7BBF57-45B3-1E8D-136C-AF935C854B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742950"/>
            <a:ext cx="540874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0A8B1A2-CB42-8279-6817-9A2194630AAA}"/>
              </a:ext>
            </a:extLst>
          </p:cNvPr>
          <p:cNvPicPr>
            <a:picLocks noChangeAspect="1"/>
          </p:cNvPicPr>
          <p:nvPr/>
        </p:nvPicPr>
        <p:blipFill>
          <a:blip r:embed="rId3"/>
          <a:stretch>
            <a:fillRect/>
          </a:stretch>
        </p:blipFill>
        <p:spPr>
          <a:xfrm>
            <a:off x="2286000" y="2108381"/>
            <a:ext cx="4800600" cy="2479214"/>
          </a:xfrm>
          <a:prstGeom prst="rect">
            <a:avLst/>
          </a:prstGeom>
        </p:spPr>
      </p:pic>
    </p:spTree>
    <p:extLst>
      <p:ext uri="{BB962C8B-B14F-4D97-AF65-F5344CB8AC3E}">
        <p14:creationId xmlns:p14="http://schemas.microsoft.com/office/powerpoint/2010/main" val="239066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700213" y="28575"/>
            <a:ext cx="6315075" cy="511969"/>
          </a:xfrm>
        </p:spPr>
        <p:txBody>
          <a:bodyPr/>
          <a:lstStyle/>
          <a:p>
            <a:pPr>
              <a:defRPr/>
            </a:pPr>
            <a:r>
              <a:rPr lang="en-US" altLang="en-US" sz="1950" dirty="0">
                <a:effectLst>
                  <a:outerShdw blurRad="38100" dist="38100" dir="2700000" algn="tl">
                    <a:srgbClr val="C0C0C0"/>
                  </a:outerShdw>
                </a:effectLst>
              </a:rPr>
              <a:t>Notation for Expressing More Complex Constraints</a:t>
            </a:r>
          </a:p>
        </p:txBody>
      </p:sp>
      <p:sp>
        <p:nvSpPr>
          <p:cNvPr id="35843" name="Rectangle 3"/>
          <p:cNvSpPr>
            <a:spLocks noChangeArrowheads="1"/>
          </p:cNvSpPr>
          <p:nvPr/>
        </p:nvSpPr>
        <p:spPr bwMode="auto">
          <a:xfrm>
            <a:off x="152400" y="971550"/>
            <a:ext cx="5724716" cy="334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 line may have an associated minimum and maximum cardinality, shown in the form </a:t>
            </a:r>
            <a:r>
              <a:rPr kumimoji="1" lang="en-US" altLang="en-US" sz="1275" b="0" i="1" u="none" strike="noStrike" kern="1200" cap="none" spc="0" normalizeH="0" baseline="0" noProof="0" dirty="0" err="1">
                <a:ln>
                  <a:noFill/>
                </a:ln>
                <a:solidFill>
                  <a:srgbClr val="FF0000"/>
                </a:solidFill>
                <a:effectLst/>
                <a:uLnTx/>
                <a:uFillTx/>
                <a:latin typeface="Helvetica" panose="020B0604020202020204" pitchFamily="34" charset="0"/>
                <a:ea typeface="ＭＳ Ｐゴシック" panose="020B0600070205080204" pitchFamily="34" charset="-128"/>
                <a:cs typeface="+mn-cs"/>
              </a:rPr>
              <a:t>l..h</a:t>
            </a:r>
            <a:r>
              <a:rPr kumimoji="1" lang="en-US" altLang="en-US" sz="1275" b="0" i="0" u="none" strike="noStrike" kern="1200" cap="none" spc="0" normalizeH="0" baseline="0" noProof="0" dirty="0">
                <a:ln>
                  <a:noFill/>
                </a:ln>
                <a:solidFill>
                  <a:srgbClr val="FF0000"/>
                </a:solidFill>
                <a:effectLst/>
                <a:uLnTx/>
                <a:uFillTx/>
                <a:latin typeface="Helvetica" panose="020B0604020202020204" pitchFamily="34" charset="0"/>
                <a:ea typeface="ＭＳ Ｐゴシック" panose="020B0600070205080204" pitchFamily="34" charset="-128"/>
                <a:cs typeface="+mn-cs"/>
              </a:rPr>
              <a:t>, where </a:t>
            </a:r>
            <a:r>
              <a:rPr kumimoji="1" lang="en-US" altLang="en-US" sz="1275" b="0" i="1" u="none" strike="noStrike" kern="1200" cap="none" spc="0" normalizeH="0" baseline="0" noProof="0" dirty="0">
                <a:ln>
                  <a:noFill/>
                </a:ln>
                <a:solidFill>
                  <a:srgbClr val="FF0000"/>
                </a:solidFill>
                <a:effectLst/>
                <a:uLnTx/>
                <a:uFillTx/>
                <a:latin typeface="Helvetica" panose="020B0604020202020204" pitchFamily="34" charset="0"/>
                <a:ea typeface="ＭＳ Ｐゴシック" panose="020B0600070205080204" pitchFamily="34" charset="-128"/>
                <a:cs typeface="+mn-cs"/>
              </a:rPr>
              <a:t>l</a:t>
            </a:r>
            <a:r>
              <a:rPr kumimoji="1" lang="en-US" altLang="en-US" sz="1275" b="0" i="0" u="none" strike="noStrike" kern="1200" cap="none" spc="0" normalizeH="0" baseline="0" noProof="0" dirty="0">
                <a:ln>
                  <a:noFill/>
                </a:ln>
                <a:solidFill>
                  <a:srgbClr val="FF0000"/>
                </a:solidFill>
                <a:effectLst/>
                <a:uLnTx/>
                <a:uFillTx/>
                <a:latin typeface="Helvetica" panose="020B0604020202020204" pitchFamily="34" charset="0"/>
                <a:ea typeface="ＭＳ Ｐゴシック" panose="020B0600070205080204" pitchFamily="34" charset="-128"/>
                <a:cs typeface="+mn-cs"/>
              </a:rPr>
              <a:t> is the minimum and </a:t>
            </a:r>
            <a:r>
              <a:rPr kumimoji="1" lang="en-US" altLang="en-US" sz="1275" b="0" i="1" u="none" strike="noStrike" kern="1200" cap="none" spc="0" normalizeH="0" baseline="0" noProof="0" dirty="0">
                <a:ln>
                  <a:noFill/>
                </a:ln>
                <a:solidFill>
                  <a:srgbClr val="FF0000"/>
                </a:solidFill>
                <a:effectLst/>
                <a:uLnTx/>
                <a:uFillTx/>
                <a:latin typeface="Helvetica" panose="020B0604020202020204" pitchFamily="34" charset="0"/>
                <a:ea typeface="ＭＳ Ｐゴシック" panose="020B0600070205080204" pitchFamily="34" charset="-128"/>
                <a:cs typeface="+mn-cs"/>
              </a:rPr>
              <a:t>h</a:t>
            </a:r>
            <a:r>
              <a:rPr kumimoji="1" lang="en-US" altLang="en-US" sz="1275" b="0" i="0" u="none" strike="noStrike" kern="1200" cap="none" spc="0" normalizeH="0" baseline="0" noProof="0" dirty="0">
                <a:ln>
                  <a:noFill/>
                </a:ln>
                <a:solidFill>
                  <a:srgbClr val="FF0000"/>
                </a:solidFill>
                <a:effectLst/>
                <a:uLnTx/>
                <a:uFillTx/>
                <a:latin typeface="Helvetica" panose="020B0604020202020204" pitchFamily="34" charset="0"/>
                <a:ea typeface="ＭＳ Ｐゴシック" panose="020B0600070205080204" pitchFamily="34" charset="-128"/>
                <a:cs typeface="+mn-cs"/>
              </a:rPr>
              <a:t> the maximum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cardinality</a:t>
            </a:r>
          </a:p>
          <a:p>
            <a:pPr marL="800100" marR="0" lvl="1" indent="-342900" algn="l" defTabSz="457200" rtl="0" eaLnBrk="1" fontAlgn="base" latinLnBrk="0" hangingPunct="1">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 minimum value of 1 indicates total participation.</a:t>
            </a:r>
          </a:p>
          <a:p>
            <a:pPr marL="800100" marR="0" lvl="1" indent="-342900" algn="l" defTabSz="457200" rtl="0" eaLnBrk="1" fontAlgn="base" latinLnBrk="0" hangingPunct="1">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 maximum value of 1 indicates that the entity participates  in at most one relationship</a:t>
            </a:r>
          </a:p>
          <a:p>
            <a:pPr marL="800100" marR="0" lvl="1" indent="-342900" algn="l" defTabSz="457200" rtl="0" eaLnBrk="1" fontAlgn="base" latinLnBrk="0" hangingPunct="1">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 maximum value of * indicates no limit.</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002060"/>
              </a:buClr>
              <a:buSzPct val="100000"/>
              <a:buFont typeface="Wingdings" panose="05000000000000000000" pitchFamily="2" charset="2"/>
              <a:buChar char="§"/>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002060"/>
              </a:buClr>
              <a:buSzPct val="100000"/>
              <a:buFont typeface="Wingdings" panose="05000000000000000000" pitchFamily="2" charset="2"/>
              <a:buChar char="§"/>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002060"/>
              </a:buClr>
              <a:buSzPct val="100000"/>
              <a:buFont typeface="Wingdings" panose="05000000000000000000" pitchFamily="2" charset="2"/>
              <a:buChar char="§"/>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800100" marR="0" lvl="1" indent="-342900" algn="l" defTabSz="457200" rtl="0" eaLnBrk="1" fontAlgn="base" latinLnBrk="0" hangingPunct="1">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Instructor can advise 0 or more students.  A student must have 1 advisor; cannot have multiple advisors</a:t>
            </a:r>
          </a:p>
          <a:p>
            <a:pPr marL="342900" marR="0" lvl="0" indent="-342900" algn="l" defTabSz="457200" rtl="0" eaLnBrk="1" fontAlgn="base" latinLnBrk="0" hangingPunct="1">
              <a:lnSpc>
                <a:spcPct val="100000"/>
              </a:lnSpc>
              <a:spcBef>
                <a:spcPct val="35000"/>
              </a:spcBef>
              <a:spcAft>
                <a:spcPct val="0"/>
              </a:spcAft>
              <a:buClr>
                <a:srgbClr val="CC3300"/>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342900" marR="0" lvl="0" indent="-342900" algn="l" defTabSz="457200" rtl="0" eaLnBrk="1" fontAlgn="base" latinLnBrk="0" hangingPunct="1">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952750"/>
            <a:ext cx="4044363" cy="79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DF1400A-79BD-2160-F6D0-B2477FD0AB6B}"/>
              </a:ext>
            </a:extLst>
          </p:cNvPr>
          <p:cNvSpPr txBox="1"/>
          <p:nvPr/>
        </p:nvSpPr>
        <p:spPr>
          <a:xfrm>
            <a:off x="6096000" y="1200150"/>
            <a:ext cx="2522870" cy="2031325"/>
          </a:xfrm>
          <a:prstGeom prst="rect">
            <a:avLst/>
          </a:prstGeom>
          <a:noFill/>
        </p:spPr>
        <p:txBody>
          <a:bodyPr wrap="none" rtlCol="0">
            <a:spAutoFit/>
          </a:bodyPr>
          <a:lstStyle/>
          <a:p>
            <a:r>
              <a:rPr lang="en-US" dirty="0">
                <a:solidFill>
                  <a:srgbClr val="FF0000"/>
                </a:solidFill>
              </a:rPr>
              <a:t>There’s no way to do this</a:t>
            </a:r>
            <a:br>
              <a:rPr lang="en-US" dirty="0">
                <a:solidFill>
                  <a:srgbClr val="FF0000"/>
                </a:solidFill>
              </a:rPr>
            </a:br>
            <a:r>
              <a:rPr lang="en-US" dirty="0">
                <a:solidFill>
                  <a:srgbClr val="FF0000"/>
                </a:solidFill>
              </a:rPr>
              <a:t>in Crow’s Foot.</a:t>
            </a:r>
          </a:p>
          <a:p>
            <a:endParaRPr lang="en-US" dirty="0">
              <a:solidFill>
                <a:srgbClr val="FF0000"/>
              </a:solidFill>
            </a:endParaRPr>
          </a:p>
          <a:p>
            <a:r>
              <a:rPr lang="en-US" dirty="0">
                <a:solidFill>
                  <a:srgbClr val="FF0000"/>
                </a:solidFill>
              </a:rPr>
              <a:t>Implementing 1..h is</a:t>
            </a:r>
            <a:br>
              <a:rPr lang="en-US" dirty="0">
                <a:solidFill>
                  <a:srgbClr val="FF0000"/>
                </a:solidFill>
              </a:rPr>
            </a:br>
            <a:r>
              <a:rPr lang="en-US" dirty="0">
                <a:solidFill>
                  <a:srgbClr val="FF0000"/>
                </a:solidFill>
              </a:rPr>
              <a:t>tricky in RDBMS and</a:t>
            </a:r>
            <a:br>
              <a:rPr lang="en-US" dirty="0">
                <a:solidFill>
                  <a:srgbClr val="FF0000"/>
                </a:solidFill>
              </a:rPr>
            </a:br>
            <a:r>
              <a:rPr lang="en-US" dirty="0">
                <a:solidFill>
                  <a:srgbClr val="FF0000"/>
                </a:solidFill>
              </a:rPr>
              <a:t>requires and associative</a:t>
            </a:r>
            <a:br>
              <a:rPr lang="en-US" dirty="0">
                <a:solidFill>
                  <a:srgbClr val="FF0000"/>
                </a:solidFill>
              </a:rPr>
            </a:br>
            <a:r>
              <a:rPr lang="en-US" dirty="0">
                <a:solidFill>
                  <a:srgbClr val="FF0000"/>
                </a:solidFill>
              </a:rPr>
              <a:t>entity and/or triggers.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A7BD5-CA79-952B-79B5-0396F5EE8C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3B93360-51F7-0F8A-78F9-0247C89D54C0}"/>
              </a:ext>
            </a:extLst>
          </p:cNvPr>
          <p:cNvSpPr/>
          <p:nvPr/>
        </p:nvSpPr>
        <p:spPr>
          <a:xfrm>
            <a:off x="-3441" y="447675"/>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Tree>
    <p:extLst>
      <p:ext uri="{BB962C8B-B14F-4D97-AF65-F5344CB8AC3E}">
        <p14:creationId xmlns:p14="http://schemas.microsoft.com/office/powerpoint/2010/main" val="36913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122" y="2000885"/>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152400" y="4732228"/>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26E921-D670-E900-85F9-79DFAB1D812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FBA6AE-51F5-7917-C849-E53FC3B24E2F}"/>
              </a:ext>
            </a:extLst>
          </p:cNvPr>
          <p:cNvSpPr>
            <a:spLocks noGrp="1"/>
          </p:cNvSpPr>
          <p:nvPr>
            <p:ph type="title"/>
          </p:nvPr>
        </p:nvSpPr>
        <p:spPr/>
        <p:txBody>
          <a:bodyPr/>
          <a:lstStyle/>
          <a:p>
            <a:r>
              <a:rPr lang="en-US" dirty="0"/>
              <a:t>Let’s Do a More Example in Crow’s Foot</a:t>
            </a:r>
          </a:p>
        </p:txBody>
      </p:sp>
      <p:sp>
        <p:nvSpPr>
          <p:cNvPr id="6" name="TextBox 5">
            <a:extLst>
              <a:ext uri="{FF2B5EF4-FFF2-40B4-BE49-F238E27FC236}">
                <a16:creationId xmlns:a16="http://schemas.microsoft.com/office/drawing/2014/main" id="{B4B5A78E-F33C-DC3C-8E52-054775ECC915}"/>
              </a:ext>
            </a:extLst>
          </p:cNvPr>
          <p:cNvSpPr txBox="1"/>
          <p:nvPr/>
        </p:nvSpPr>
        <p:spPr>
          <a:xfrm>
            <a:off x="5581327" y="895124"/>
            <a:ext cx="3228762" cy="1754326"/>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If I got that right, it is</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 miracle.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Normally, you cannot be sure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until you implement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and test it.</a:t>
            </a:r>
          </a:p>
        </p:txBody>
      </p:sp>
      <p:pic>
        <p:nvPicPr>
          <p:cNvPr id="4" name="Picture 3">
            <a:extLst>
              <a:ext uri="{FF2B5EF4-FFF2-40B4-BE49-F238E27FC236}">
                <a16:creationId xmlns:a16="http://schemas.microsoft.com/office/drawing/2014/main" id="{57277CCC-69C6-345E-6B45-1E39A7B23C5C}"/>
              </a:ext>
            </a:extLst>
          </p:cNvPr>
          <p:cNvPicPr>
            <a:picLocks noChangeAspect="1"/>
          </p:cNvPicPr>
          <p:nvPr/>
        </p:nvPicPr>
        <p:blipFill>
          <a:blip r:embed="rId2"/>
          <a:stretch>
            <a:fillRect/>
          </a:stretch>
        </p:blipFill>
        <p:spPr>
          <a:xfrm>
            <a:off x="201879" y="742950"/>
            <a:ext cx="5034530" cy="3813000"/>
          </a:xfrm>
          <a:prstGeom prst="rect">
            <a:avLst/>
          </a:prstGeom>
        </p:spPr>
      </p:pic>
    </p:spTree>
    <p:extLst>
      <p:ext uri="{BB962C8B-B14F-4D97-AF65-F5344CB8AC3E}">
        <p14:creationId xmlns:p14="http://schemas.microsoft.com/office/powerpoint/2010/main" val="386678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Relational Databases/SQL</a:t>
            </a:r>
          </a:p>
        </p:txBody>
      </p:sp>
    </p:spTree>
    <p:extLst>
      <p:ext uri="{BB962C8B-B14F-4D97-AF65-F5344CB8AC3E}">
        <p14:creationId xmlns:p14="http://schemas.microsoft.com/office/powerpoint/2010/main" val="194648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F3820-32A5-AA0E-BF7B-24D39CB630E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B8ABE-D663-30FE-39CD-353F012DB150}"/>
              </a:ext>
            </a:extLst>
          </p:cNvPr>
          <p:cNvSpPr>
            <a:spLocks noGrp="1"/>
          </p:cNvSpPr>
          <p:nvPr>
            <p:ph idx="1"/>
          </p:nvPr>
        </p:nvSpPr>
        <p:spPr>
          <a:xfrm>
            <a:off x="152400" y="971550"/>
            <a:ext cx="8839200" cy="1902059"/>
          </a:xfrm>
        </p:spPr>
        <p:txBody>
          <a:bodyPr/>
          <a:lstStyle/>
          <a:p>
            <a:r>
              <a:rPr lang="en-US" dirty="0"/>
              <a:t>Load Classic Models</a:t>
            </a:r>
          </a:p>
          <a:p>
            <a:r>
              <a:rPr lang="en-US" dirty="0"/>
              <a:t>(Show how to load Classic Models in </a:t>
            </a:r>
            <a:r>
              <a:rPr lang="en-US" dirty="0" err="1"/>
              <a:t>DataGrip</a:t>
            </a:r>
            <a:r>
              <a:rPr lang="en-US" dirty="0"/>
              <a:t>)</a:t>
            </a:r>
            <a:br>
              <a:rPr lang="en-US" dirty="0"/>
            </a:br>
            <a:r>
              <a:rPr lang="en-US" dirty="0"/>
              <a:t>(Explain how I could also do this from the command line)</a:t>
            </a:r>
            <a:br>
              <a:rPr lang="en-US" dirty="0"/>
            </a:br>
            <a:r>
              <a:rPr lang="en-US" dirty="0"/>
              <a:t>(Walk through SQL Script)</a:t>
            </a:r>
          </a:p>
        </p:txBody>
      </p:sp>
    </p:spTree>
    <p:extLst>
      <p:ext uri="{BB962C8B-B14F-4D97-AF65-F5344CB8AC3E}">
        <p14:creationId xmlns:p14="http://schemas.microsoft.com/office/powerpoint/2010/main" val="2684917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3681-BA33-DA6F-05E5-C5DE2430F6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8D9BAF-7382-8BDE-E5EF-C0894DC92C6B}"/>
              </a:ext>
            </a:extLst>
          </p:cNvPr>
          <p:cNvSpPr>
            <a:spLocks noGrp="1"/>
          </p:cNvSpPr>
          <p:nvPr>
            <p:ph idx="1"/>
          </p:nvPr>
        </p:nvSpPr>
        <p:spPr/>
        <p:txBody>
          <a:bodyPr/>
          <a:lstStyle/>
          <a:p>
            <a:r>
              <a:rPr lang="en-US" dirty="0"/>
              <a:t>Indexes</a:t>
            </a:r>
          </a:p>
        </p:txBody>
      </p:sp>
    </p:spTree>
    <p:extLst>
      <p:ext uri="{BB962C8B-B14F-4D97-AF65-F5344CB8AC3E}">
        <p14:creationId xmlns:p14="http://schemas.microsoft.com/office/powerpoint/2010/main" val="732800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3" name="Rounded Rectangle 2">
            <a:extLst>
              <a:ext uri="{FF2B5EF4-FFF2-40B4-BE49-F238E27FC236}">
                <a16:creationId xmlns:a16="http://schemas.microsoft.com/office/drawing/2014/main" id="{FD426261-3273-1DBB-7A07-91CEDC821658}"/>
              </a:ext>
            </a:extLst>
          </p:cNvPr>
          <p:cNvSpPr/>
          <p:nvPr/>
        </p:nvSpPr>
        <p:spPr bwMode="auto">
          <a:xfrm>
            <a:off x="5943600" y="3790950"/>
            <a:ext cx="2438400" cy="990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Show performance in</a:t>
            </a:r>
            <a:b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Notebook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ER Model/Modeling</a:t>
            </a:r>
          </a:p>
          <a:p>
            <a:pPr lvl="1">
              <a:spcBef>
                <a:spcPts val="0"/>
              </a:spcBef>
              <a:spcAft>
                <a:spcPts val="0"/>
              </a:spcAft>
            </a:pPr>
            <a:r>
              <a:rPr lang="en-US" dirty="0"/>
              <a:t>Relationship degree and cardinality</a:t>
            </a:r>
          </a:p>
          <a:p>
            <a:pPr lvl="1">
              <a:spcBef>
                <a:spcPts val="0"/>
              </a:spcBef>
              <a:spcAft>
                <a:spcPts val="0"/>
              </a:spcAft>
            </a:pPr>
            <a:r>
              <a:rPr lang="en-US" dirty="0"/>
              <a:t>Aggregation</a:t>
            </a:r>
          </a:p>
          <a:p>
            <a:pPr>
              <a:spcBef>
                <a:spcPts val="0"/>
              </a:spcBef>
              <a:spcAft>
                <a:spcPts val="0"/>
              </a:spcAft>
            </a:pPr>
            <a:r>
              <a:rPr lang="en-US" dirty="0"/>
              <a:t>Relational algebra</a:t>
            </a:r>
          </a:p>
          <a:p>
            <a:pPr lvl="1">
              <a:spcBef>
                <a:spcPts val="0"/>
              </a:spcBef>
              <a:spcAft>
                <a:spcPts val="0"/>
              </a:spcAft>
            </a:pPr>
            <a:r>
              <a:rPr lang="en-US" dirty="0"/>
              <a:t>Some complex examples</a:t>
            </a:r>
          </a:p>
          <a:p>
            <a:pPr lvl="1">
              <a:spcBef>
                <a:spcPts val="0"/>
              </a:spcBef>
              <a:spcAft>
                <a:spcPts val="0"/>
              </a:spcAft>
            </a:pPr>
            <a:r>
              <a:rPr lang="en-US" dirty="0"/>
              <a:t>More fun with the </a:t>
            </a:r>
            <a:r>
              <a:rPr lang="en-US" dirty="0" err="1"/>
              <a:t>RelaX</a:t>
            </a:r>
            <a:r>
              <a:rPr lang="en-US" dirty="0"/>
              <a:t> calculator</a:t>
            </a:r>
          </a:p>
          <a:p>
            <a:pPr>
              <a:spcBef>
                <a:spcPts val="0"/>
              </a:spcBef>
              <a:spcAft>
                <a:spcPts val="0"/>
              </a:spcAft>
            </a:pPr>
            <a:r>
              <a:rPr lang="en-US" dirty="0"/>
              <a:t>SQL</a:t>
            </a:r>
          </a:p>
          <a:p>
            <a:pPr lvl="1">
              <a:spcBef>
                <a:spcPts val="0"/>
              </a:spcBef>
              <a:spcAft>
                <a:spcPts val="0"/>
              </a:spcAft>
            </a:pPr>
            <a:r>
              <a:rPr lang="en-US" dirty="0"/>
              <a:t> Loading Classic Models dataset.</a:t>
            </a:r>
          </a:p>
          <a:p>
            <a:pPr lvl="1">
              <a:spcBef>
                <a:spcPts val="0"/>
              </a:spcBef>
              <a:spcAft>
                <a:spcPts val="0"/>
              </a:spcAft>
            </a:pPr>
            <a:r>
              <a:rPr lang="en-US" dirty="0"/>
              <a:t>Indexes</a:t>
            </a:r>
          </a:p>
          <a:p>
            <a:pPr lvl="1">
              <a:spcBef>
                <a:spcPts val="0"/>
              </a:spcBef>
              <a:spcAft>
                <a:spcPts val="0"/>
              </a:spcAft>
            </a:pPr>
            <a:r>
              <a:rPr lang="en-US" dirty="0"/>
              <a:t>Advanced Windows Functions</a:t>
            </a:r>
          </a:p>
          <a:p>
            <a:pPr lvl="1">
              <a:spcBef>
                <a:spcPts val="0"/>
              </a:spcBef>
              <a:spcAft>
                <a:spcPts val="0"/>
              </a:spcAft>
            </a:pPr>
            <a:r>
              <a:rPr lang="en-US" dirty="0"/>
              <a:t>Recursive queries</a:t>
            </a:r>
          </a:p>
          <a:p>
            <a:pPr lvl="1">
              <a:spcBef>
                <a:spcPts val="0"/>
              </a:spcBef>
              <a:spcAft>
                <a:spcPts val="0"/>
              </a:spcAft>
            </a:pPr>
            <a:r>
              <a:rPr lang="en-US" dirty="0"/>
              <a:t>Procedures, functions and triggers</a:t>
            </a:r>
          </a:p>
          <a:p>
            <a:pPr lvl="1">
              <a:spcBef>
                <a:spcPts val="0"/>
              </a:spcBef>
              <a:spcAft>
                <a:spcPts val="0"/>
              </a:spcAft>
            </a:pPr>
            <a:r>
              <a:rPr lang="en-US" dirty="0"/>
              <a:t>Using a programming language</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4884B-4E5B-7F64-2F9F-92FA2363446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92364F-F418-4AF7-7F1A-77745720CACC}"/>
              </a:ext>
            </a:extLst>
          </p:cNvPr>
          <p:cNvSpPr>
            <a:spLocks noGrp="1"/>
          </p:cNvSpPr>
          <p:nvPr>
            <p:ph idx="1"/>
          </p:nvPr>
        </p:nvSpPr>
        <p:spPr/>
        <p:txBody>
          <a:bodyPr/>
          <a:lstStyle/>
          <a:p>
            <a:r>
              <a:rPr lang="en-US" dirty="0"/>
              <a:t>Advanced Windows Functions</a:t>
            </a:r>
          </a:p>
        </p:txBody>
      </p:sp>
    </p:spTree>
    <p:extLst>
      <p:ext uri="{BB962C8B-B14F-4D97-AF65-F5344CB8AC3E}">
        <p14:creationId xmlns:p14="http://schemas.microsoft.com/office/powerpoint/2010/main" val="3037890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SELECT</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annual_revenue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100</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b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yoy_growth_percentage</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FROM</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customers</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orders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customers.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GROUP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162693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964D-D25A-597F-7830-9CB138DB332C}"/>
              </a:ext>
            </a:extLst>
          </p:cNvPr>
          <p:cNvSpPr>
            <a:spLocks noGrp="1"/>
          </p:cNvSpPr>
          <p:nvPr>
            <p:ph type="title"/>
          </p:nvPr>
        </p:nvSpPr>
        <p:spPr/>
        <p:txBody>
          <a:bodyPr/>
          <a:lstStyle/>
          <a:p>
            <a:r>
              <a:rPr lang="en-US" dirty="0"/>
              <a:t>Revenue and Growth Quarter to Quarter</a:t>
            </a:r>
          </a:p>
        </p:txBody>
      </p:sp>
      <p:sp>
        <p:nvSpPr>
          <p:cNvPr id="9" name="TextBox 8">
            <a:extLst>
              <a:ext uri="{FF2B5EF4-FFF2-40B4-BE49-F238E27FC236}">
                <a16:creationId xmlns:a16="http://schemas.microsoft.com/office/drawing/2014/main" id="{7DA82BCA-12B3-61CC-BCAC-FA762A0E13C2}"/>
              </a:ext>
            </a:extLst>
          </p:cNvPr>
          <p:cNvSpPr txBox="1"/>
          <p:nvPr/>
        </p:nvSpPr>
        <p:spPr>
          <a:xfrm>
            <a:off x="124385" y="678924"/>
            <a:ext cx="8895230" cy="378565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quarterly_revenue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SELECT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YEAR(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QUARTER(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SUM(</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od.quantityOrdered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od.priceEach</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revenue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FROM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orders o JOIN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orderdetails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od ON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o.orderNumber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od.orderNumber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WHERE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o.status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'Shipped'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GROUP BY  YEAR(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QUARTER(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previous_quarter_revenue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ROUND(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100,</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2</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qoq_growth_percent</a:t>
            </a: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quarterly_revenue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a:t>
            </a: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ORDER BY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1335487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D3F932-0A6B-103C-2951-A8B64B338A23}"/>
              </a:ext>
            </a:extLst>
          </p:cNvPr>
          <p:cNvSpPr>
            <a:spLocks noGrp="1"/>
          </p:cNvSpPr>
          <p:nvPr>
            <p:ph idx="1"/>
          </p:nvPr>
        </p:nvSpPr>
        <p:spPr/>
        <p:txBody>
          <a:bodyPr/>
          <a:lstStyle/>
          <a:p>
            <a:r>
              <a:rPr lang="en-US" dirty="0"/>
              <a:t>These are powerful and useful capabilities.</a:t>
            </a:r>
          </a:p>
          <a:p>
            <a:r>
              <a:rPr lang="en-US" dirty="0"/>
              <a:t>They are part of the SQL 2003 standard.</a:t>
            </a:r>
          </a:p>
          <a:p>
            <a:r>
              <a:rPr lang="en-US" dirty="0"/>
              <a:t>Implementation may differ from RDB implementation to RDB implementation.</a:t>
            </a:r>
          </a:p>
          <a:p>
            <a:r>
              <a:rPr lang="en-US" dirty="0"/>
              <a:t>I will not ask you questions on exams.</a:t>
            </a:r>
            <a:br>
              <a:rPr lang="en-US" dirty="0"/>
            </a:br>
            <a:r>
              <a:rPr lang="en-US" dirty="0"/>
              <a:t>I will ask questions on homework.</a:t>
            </a:r>
            <a:br>
              <a:rPr lang="en-US" dirty="0"/>
            </a:br>
            <a:r>
              <a:rPr lang="en-US" dirty="0"/>
              <a:t>You can do what I do and ask ChatGPT because I keep forgetting how do to it.</a:t>
            </a:r>
          </a:p>
        </p:txBody>
      </p:sp>
      <p:sp>
        <p:nvSpPr>
          <p:cNvPr id="3" name="Title 2">
            <a:extLst>
              <a:ext uri="{FF2B5EF4-FFF2-40B4-BE49-F238E27FC236}">
                <a16:creationId xmlns:a16="http://schemas.microsoft.com/office/drawing/2014/main" id="{D056143B-880F-D26B-7B1E-4AB541E74508}"/>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37262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66396-81E3-EBC8-A759-A47DDE5273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FB194-041A-8C2D-855E-9CC5B8007FE5}"/>
              </a:ext>
            </a:extLst>
          </p:cNvPr>
          <p:cNvSpPr>
            <a:spLocks noGrp="1"/>
          </p:cNvSpPr>
          <p:nvPr>
            <p:ph idx="1"/>
          </p:nvPr>
        </p:nvSpPr>
        <p:spPr/>
        <p:txBody>
          <a:bodyPr/>
          <a:lstStyle/>
          <a:p>
            <a:r>
              <a:rPr lang="en-US" dirty="0"/>
              <a:t>Recursive Queries</a:t>
            </a:r>
          </a:p>
        </p:txBody>
      </p:sp>
    </p:spTree>
    <p:extLst>
      <p:ext uri="{BB962C8B-B14F-4D97-AF65-F5344CB8AC3E}">
        <p14:creationId xmlns:p14="http://schemas.microsoft.com/office/powerpoint/2010/main" val="3220312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Power of Recursion</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3677840"/>
          </a:xfrm>
        </p:spPr>
        <p:txBody>
          <a:bodyPr vert="horz" wrap="square" lIns="68580" tIns="45720" rIns="91440" bIns="45720" numCol="1" anchor="t" anchorCtr="0" compatLnSpc="1">
            <a:prstTxWarp prst="textNoShape">
              <a:avLst/>
            </a:prstTxWarp>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pPr indent="-274320"/>
            <a:endParaRPr lang="en-US" altLang="en-US" dirty="0"/>
          </a:p>
        </p:txBody>
      </p:sp>
      <p:sp>
        <p:nvSpPr>
          <p:cNvPr id="2" name="TextBox 1">
            <a:extLst>
              <a:ext uri="{FF2B5EF4-FFF2-40B4-BE49-F238E27FC236}">
                <a16:creationId xmlns:a16="http://schemas.microsoft.com/office/drawing/2014/main" id="{88C878BC-730E-757A-4465-DD3727C86AF9}"/>
              </a:ext>
            </a:extLst>
          </p:cNvPr>
          <p:cNvSpPr txBox="1"/>
          <p:nvPr/>
        </p:nvSpPr>
        <p:spPr>
          <a:xfrm>
            <a:off x="1143000" y="3181350"/>
            <a:ext cx="527727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from the book.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a typo in the query.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cannot figure out what they are trying to accomplish.</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 is not complex enough to justify recursion.</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See the following example.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5476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8371" name="Picture 2" descr="C:\Users\as668\Desktop\Judi\5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22" y="2655094"/>
            <a:ext cx="4032647"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C:\Users\as668\Desktop\Judi\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898922"/>
            <a:ext cx="1493044"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B7C54-7DFC-5E73-A167-EA37B19A0ADD}"/>
              </a:ext>
            </a:extLst>
          </p:cNvPr>
          <p:cNvSpPr>
            <a:spLocks noGrp="1"/>
          </p:cNvSpPr>
          <p:nvPr>
            <p:ph type="title"/>
          </p:nvPr>
        </p:nvSpPr>
        <p:spPr/>
        <p:txBody>
          <a:bodyPr/>
          <a:lstStyle/>
          <a:p>
            <a:r>
              <a:rPr lang="en-US" dirty="0"/>
              <a:t>Classic Models Management Chain</a:t>
            </a:r>
          </a:p>
        </p:txBody>
      </p:sp>
      <p:sp>
        <p:nvSpPr>
          <p:cNvPr id="5" name="TextBox 4">
            <a:extLst>
              <a:ext uri="{FF2B5EF4-FFF2-40B4-BE49-F238E27FC236}">
                <a16:creationId xmlns:a16="http://schemas.microsoft.com/office/drawing/2014/main" id="{A37B379B-9E47-B184-AEB4-7CEC2A615E23}"/>
              </a:ext>
            </a:extLst>
          </p:cNvPr>
          <p:cNvSpPr txBox="1"/>
          <p:nvPr/>
        </p:nvSpPr>
        <p:spPr>
          <a:xfrm>
            <a:off x="172570" y="494258"/>
            <a:ext cx="8798860" cy="4154984"/>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WITH RECURSIVE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Base case: Start with employees who do not report to anyone (top-level managers)</a:t>
            </a:r>
            <a:b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b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manager_id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firstName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lastName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CAST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CHAR</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a:ln>
                  <a:noFill/>
                </a:ln>
                <a:solidFill>
                  <a:srgbClr val="1750EB"/>
                </a:solidFill>
                <a:effectLst/>
                <a:uLnTx/>
                <a:uFillTx/>
                <a:latin typeface="Calibri" charset="0"/>
                <a:ea typeface="ＭＳ Ｐゴシック" charset="-128"/>
                <a:cs typeface="+mn-cs"/>
              </a:rPr>
              <a:t>100</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employees</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WHERE</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IS NULL</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UNION ALL</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Recursive step: Add employees who report to employees already in the chain</a:t>
            </a:r>
            <a:b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b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manager_id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firstName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lastName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-&gt;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employees e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JOIN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ON</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ORDER BY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3227140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8B8B1-53E8-480C-CC0A-8D9B7FB2C7C3}"/>
              </a:ext>
            </a:extLst>
          </p:cNvPr>
          <p:cNvSpPr>
            <a:spLocks noGrp="1"/>
          </p:cNvSpPr>
          <p:nvPr>
            <p:ph type="title"/>
          </p:nvPr>
        </p:nvSpPr>
        <p:spPr/>
        <p:txBody>
          <a:bodyPr/>
          <a:lstStyle/>
          <a:p>
            <a:r>
              <a:rPr lang="en-US" dirty="0"/>
              <a:t>Recursive Query</a:t>
            </a:r>
          </a:p>
        </p:txBody>
      </p:sp>
      <p:pic>
        <p:nvPicPr>
          <p:cNvPr id="4" name="Picture 3">
            <a:extLst>
              <a:ext uri="{FF2B5EF4-FFF2-40B4-BE49-F238E27FC236}">
                <a16:creationId xmlns:a16="http://schemas.microsoft.com/office/drawing/2014/main" id="{DCB61668-0A0A-A5A9-3A98-7FC16F1B42C1}"/>
              </a:ext>
            </a:extLst>
          </p:cNvPr>
          <p:cNvPicPr>
            <a:picLocks noChangeAspect="1"/>
          </p:cNvPicPr>
          <p:nvPr/>
        </p:nvPicPr>
        <p:blipFill>
          <a:blip r:embed="rId2"/>
          <a:stretch>
            <a:fillRect/>
          </a:stretch>
        </p:blipFill>
        <p:spPr>
          <a:xfrm>
            <a:off x="1676400" y="647855"/>
            <a:ext cx="5744367" cy="3847789"/>
          </a:xfrm>
          <a:prstGeom prst="rect">
            <a:avLst/>
          </a:prstGeom>
        </p:spPr>
      </p:pic>
    </p:spTree>
    <p:extLst>
      <p:ext uri="{BB962C8B-B14F-4D97-AF65-F5344CB8AC3E}">
        <p14:creationId xmlns:p14="http://schemas.microsoft.com/office/powerpoint/2010/main" val="3609004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2394-2CE0-41CD-EAF9-0E0BBFA5AAE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5E18BC-4934-F1C7-313B-365A8728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C847B9D-18DE-B34F-6672-EF5DBB0940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E85DB4A-F714-CD7C-95F3-853D190B15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4DFDED1-B586-906E-91CF-6B9A91F2B2A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and Trigger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4" name="TextBox 9">
            <a:extLst>
              <a:ext uri="{FF2B5EF4-FFF2-40B4-BE49-F238E27FC236}">
                <a16:creationId xmlns:a16="http://schemas.microsoft.com/office/drawing/2014/main" id="{DCF7B901-5439-86E0-899E-8A72AE5B8CE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835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12" name="TextBox 9">
            <a:extLst>
              <a:ext uri="{FF2B5EF4-FFF2-40B4-BE49-F238E27FC236}">
                <a16:creationId xmlns:a16="http://schemas.microsoft.com/office/drawing/2014/main" id="{4CE0C69E-5E62-9D05-9ADA-475AB52900D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AF91D4-B77E-2B32-7A20-1817799721D4}"/>
              </a:ext>
            </a:extLst>
          </p:cNvPr>
          <p:cNvSpPr/>
          <p:nvPr/>
        </p:nvSpPr>
        <p:spPr>
          <a:xfrm>
            <a:off x="-3441" y="447675"/>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Degree</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Cardinality</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460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D00E776C-DF46-3BBB-23C2-1C7948C071A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9EC860EB-255D-E9FE-5877-891738532BF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F2D3A6F8-F262-C743-7A9D-3FE192C39C37}"/>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60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03A7C-8AC3-C2DA-26C0-8221C5F807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71DB-5972-C47C-86BD-063AC61645D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0821341-0EB8-96B7-325B-C72F802B3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1022B006-1DF0-6BD1-2560-436A532D4DE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628CDC26-41B3-A114-695A-69B4EAE9A9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3B7D94F-23D7-F849-5BE1-D34AC603F23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Using a Programming Language</a:t>
            </a:r>
          </a:p>
        </p:txBody>
      </p:sp>
      <p:sp>
        <p:nvSpPr>
          <p:cNvPr id="2" name="TextBox 9">
            <a:extLst>
              <a:ext uri="{FF2B5EF4-FFF2-40B4-BE49-F238E27FC236}">
                <a16:creationId xmlns:a16="http://schemas.microsoft.com/office/drawing/2014/main" id="{1F9F892E-CE65-30BC-384F-EDB8CACF479A}"/>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63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418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Accessing SQL from a Programming Language</a:t>
            </a:r>
          </a:p>
        </p:txBody>
      </p:sp>
      <p:sp>
        <p:nvSpPr>
          <p:cNvPr id="6147" name="Rectangle 3"/>
          <p:cNvSpPr>
            <a:spLocks noGrp="1" noChangeArrowheads="1"/>
          </p:cNvSpPr>
          <p:nvPr>
            <p:ph type="body" idx="4294967295"/>
          </p:nvPr>
        </p:nvSpPr>
        <p:spPr>
          <a:xfrm>
            <a:off x="3708400" y="1360488"/>
            <a:ext cx="5435600" cy="1962150"/>
          </a:xfrm>
        </p:spPr>
        <p:txBody>
          <a:bodyPr/>
          <a:lstStyle/>
          <a:p>
            <a:r>
              <a:rPr lang="en-US" altLang="en-US" dirty="0"/>
              <a:t>Not all queries can be expressed in SQL, since SQL does not provide the full expressive power of a general-purpose language.</a:t>
            </a:r>
          </a:p>
          <a:p>
            <a:r>
              <a:rPr lang="en-US" altLang="en-US" dirty="0"/>
              <a:t>Non-declarative actions -- such as printing a report, interacting with a user, or sending the results of a query to a graphical user interface -- cannot be done from within SQL.</a:t>
            </a:r>
          </a:p>
          <a:p>
            <a:endParaRPr lang="en-US" altLang="en-US" dirty="0"/>
          </a:p>
          <a:p>
            <a:endParaRPr lang="en-US" altLang="en-US" dirty="0"/>
          </a:p>
        </p:txBody>
      </p:sp>
      <p:sp>
        <p:nvSpPr>
          <p:cNvPr id="6148"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149" name="TextBox 4"/>
          <p:cNvSpPr txBox="1">
            <a:spLocks noChangeArrowheads="1"/>
          </p:cNvSpPr>
          <p:nvPr/>
        </p:nvSpPr>
        <p:spPr bwMode="auto">
          <a:xfrm>
            <a:off x="1719263" y="839301"/>
            <a:ext cx="576905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 database programmer must have access to a general-purpose programming language for at least two reasons</a:t>
            </a:r>
          </a:p>
        </p:txBody>
      </p:sp>
      <p:sp>
        <p:nvSpPr>
          <p:cNvPr id="2" name="TextBox 1">
            <a:extLst>
              <a:ext uri="{FF2B5EF4-FFF2-40B4-BE49-F238E27FC236}">
                <a16:creationId xmlns:a16="http://schemas.microsoft.com/office/drawing/2014/main" id="{D2A967E0-3CF8-FEA2-CB14-CC468E37EBFB}"/>
              </a:ext>
            </a:extLst>
          </p:cNvPr>
          <p:cNvSpPr txBox="1"/>
          <p:nvPr/>
        </p:nvSpPr>
        <p:spPr>
          <a:xfrm>
            <a:off x="1752600" y="3562350"/>
            <a:ext cx="485338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Entering an address is an example that I use in my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cloud computing course.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F074BA8-502A-6DFC-D0FE-8A7C563E1ACD}"/>
              </a:ext>
            </a:extLst>
          </p:cNvPr>
          <p:cNvSpPr>
            <a:spLocks noGrp="1"/>
          </p:cNvSpPr>
          <p:nvPr>
            <p:ph idx="1"/>
          </p:nvPr>
        </p:nvSpPr>
        <p:spPr/>
        <p:txBody>
          <a:bodyPr/>
          <a:lstStyle/>
          <a:p>
            <a:pPr marL="0" indent="0">
              <a:spcBef>
                <a:spcPts val="0"/>
              </a:spcBef>
              <a:buNone/>
            </a:pPr>
            <a:r>
              <a:rPr lang="en-US" sz="1100" dirty="0"/>
              <a:t>Why application logic? An example.</a:t>
            </a:r>
          </a:p>
          <a:p>
            <a:pPr>
              <a:spcBef>
                <a:spcPts val="0"/>
              </a:spcBef>
            </a:pPr>
            <a:r>
              <a:rPr lang="en-US" sz="1100" dirty="0"/>
              <a:t>People are notoriously bad at entering addresses:</a:t>
            </a:r>
          </a:p>
          <a:p>
            <a:pPr lvl="1">
              <a:spcBef>
                <a:spcPts val="0"/>
              </a:spcBef>
            </a:pPr>
            <a:r>
              <a:rPr lang="en-US" sz="1050" dirty="0"/>
              <a:t>520 w120th street, </a:t>
            </a:r>
            <a:r>
              <a:rPr lang="en-US" sz="1050" dirty="0" err="1"/>
              <a:t>ny</a:t>
            </a:r>
            <a:r>
              <a:rPr lang="en-US" sz="1050" dirty="0"/>
              <a:t> </a:t>
            </a:r>
            <a:r>
              <a:rPr lang="en-US" sz="1050" dirty="0" err="1"/>
              <a:t>ny</a:t>
            </a:r>
            <a:endParaRPr lang="en-US" sz="1050" dirty="0"/>
          </a:p>
          <a:p>
            <a:pPr lvl="1">
              <a:spcBef>
                <a:spcPts val="0"/>
              </a:spcBef>
            </a:pPr>
            <a:r>
              <a:rPr lang="en-US" sz="1050" dirty="0"/>
              <a:t>520 West 120</a:t>
            </a:r>
            <a:r>
              <a:rPr lang="en-US" sz="1050" baseline="30000" dirty="0"/>
              <a:t>th</a:t>
            </a:r>
            <a:r>
              <a:rPr lang="en-US" sz="1050" dirty="0"/>
              <a:t>, NYC, NY</a:t>
            </a:r>
          </a:p>
          <a:p>
            <a:pPr lvl="1">
              <a:spcBef>
                <a:spcPts val="0"/>
              </a:spcBef>
            </a:pPr>
            <a:r>
              <a:rPr lang="en-US" sz="1050" dirty="0"/>
              <a:t>520 w 120 street, New York city, NY</a:t>
            </a:r>
          </a:p>
          <a:p>
            <a:pPr lvl="1">
              <a:spcBef>
                <a:spcPts val="0"/>
              </a:spcBef>
            </a:pPr>
            <a:r>
              <a:rPr lang="en-US" sz="1050" dirty="0"/>
              <a:t>… …</a:t>
            </a:r>
          </a:p>
          <a:p>
            <a:pPr>
              <a:spcBef>
                <a:spcPts val="0"/>
              </a:spcBef>
            </a:pPr>
            <a:r>
              <a:rPr lang="en-US" sz="1100" dirty="0"/>
              <a:t>Every address has a canonical format.</a:t>
            </a:r>
          </a:p>
          <a:p>
            <a:pPr>
              <a:spcBef>
                <a:spcPts val="0"/>
              </a:spcBef>
            </a:pPr>
            <a:r>
              <a:rPr lang="en-US" sz="1100" dirty="0"/>
              <a:t>I want to call a cloud-based address verification</a:t>
            </a:r>
            <a:br>
              <a:rPr lang="en-US" sz="1100" dirty="0"/>
            </a:br>
            <a:r>
              <a:rPr lang="en-US" sz="1100" dirty="0"/>
              <a:t>service or some other validations.</a:t>
            </a:r>
          </a:p>
          <a:p>
            <a:pPr>
              <a:spcBef>
                <a:spcPts val="0"/>
              </a:spcBef>
            </a:pPr>
            <a:r>
              <a:rPr lang="en-US" sz="1100" dirty="0"/>
              <a:t>Complex, multi-database application logic is very hard</a:t>
            </a:r>
            <a:br>
              <a:rPr lang="en-US" sz="1100" dirty="0"/>
            </a:br>
            <a:r>
              <a:rPr lang="en-US" sz="1100" dirty="0"/>
              <a:t>to write in SQL.</a:t>
            </a:r>
          </a:p>
          <a:p>
            <a:pPr>
              <a:spcBef>
                <a:spcPts val="0"/>
              </a:spcBef>
            </a:pPr>
            <a:r>
              <a:rPr lang="en-US" sz="1100" dirty="0"/>
              <a:t>“Logic” in the database should focus on integrity of the data,</a:t>
            </a:r>
            <a:br>
              <a:rPr lang="en-US" sz="1100" dirty="0"/>
            </a:br>
            <a:r>
              <a:rPr lang="en-US" sz="1100" dirty="0"/>
              <a:t>not general purpose, complex application behavior.</a:t>
            </a:r>
          </a:p>
        </p:txBody>
      </p:sp>
      <p:sp>
        <p:nvSpPr>
          <p:cNvPr id="3" name="Title 2">
            <a:extLst>
              <a:ext uri="{FF2B5EF4-FFF2-40B4-BE49-F238E27FC236}">
                <a16:creationId xmlns:a16="http://schemas.microsoft.com/office/drawing/2014/main" id="{34844CB7-BA33-5EB9-B16B-C541A0FCF4A8}"/>
              </a:ext>
            </a:extLst>
          </p:cNvPr>
          <p:cNvSpPr>
            <a:spLocks noGrp="1"/>
          </p:cNvSpPr>
          <p:nvPr>
            <p:ph type="title"/>
          </p:nvPr>
        </p:nvSpPr>
        <p:spPr/>
        <p:txBody>
          <a:bodyPr/>
          <a:lstStyle/>
          <a:p>
            <a:r>
              <a:rPr lang="en-US" dirty="0"/>
              <a:t>User Profile</a:t>
            </a:r>
          </a:p>
        </p:txBody>
      </p:sp>
      <p:pic>
        <p:nvPicPr>
          <p:cNvPr id="4" name="Picture 3">
            <a:extLst>
              <a:ext uri="{FF2B5EF4-FFF2-40B4-BE49-F238E27FC236}">
                <a16:creationId xmlns:a16="http://schemas.microsoft.com/office/drawing/2014/main" id="{E9949585-0093-BD62-ECD6-E8A4D6C81B8F}"/>
              </a:ext>
            </a:extLst>
          </p:cNvPr>
          <p:cNvPicPr>
            <a:picLocks noChangeAspect="1"/>
          </p:cNvPicPr>
          <p:nvPr/>
        </p:nvPicPr>
        <p:blipFill>
          <a:blip r:embed="rId2"/>
          <a:stretch>
            <a:fillRect/>
          </a:stretch>
        </p:blipFill>
        <p:spPr>
          <a:xfrm>
            <a:off x="152400" y="526282"/>
            <a:ext cx="2938602" cy="1890438"/>
          </a:xfrm>
          <a:prstGeom prst="rect">
            <a:avLst/>
          </a:prstGeom>
        </p:spPr>
      </p:pic>
      <p:pic>
        <p:nvPicPr>
          <p:cNvPr id="6" name="Picture 5">
            <a:extLst>
              <a:ext uri="{FF2B5EF4-FFF2-40B4-BE49-F238E27FC236}">
                <a16:creationId xmlns:a16="http://schemas.microsoft.com/office/drawing/2014/main" id="{BF202962-2AE6-80D4-3E25-5A2E879B5C71}"/>
              </a:ext>
            </a:extLst>
          </p:cNvPr>
          <p:cNvPicPr>
            <a:picLocks noChangeAspect="1"/>
          </p:cNvPicPr>
          <p:nvPr/>
        </p:nvPicPr>
        <p:blipFill>
          <a:blip r:embed="rId3"/>
          <a:stretch>
            <a:fillRect/>
          </a:stretch>
        </p:blipFill>
        <p:spPr>
          <a:xfrm>
            <a:off x="5105400" y="52125"/>
            <a:ext cx="3202500" cy="4577024"/>
          </a:xfrm>
          <a:prstGeom prst="rect">
            <a:avLst/>
          </a:prstGeom>
        </p:spPr>
      </p:pic>
    </p:spTree>
    <p:extLst>
      <p:ext uri="{BB962C8B-B14F-4D97-AF65-F5344CB8AC3E}">
        <p14:creationId xmlns:p14="http://schemas.microsoft.com/office/powerpoint/2010/main" val="1315713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61597" y="1428750"/>
            <a:ext cx="8839200" cy="4038600"/>
          </a:xfrm>
        </p:spPr>
        <p:txBody>
          <a:bodyPr/>
          <a:lstStyle/>
          <a:p>
            <a:r>
              <a:rPr lang="en-US" altLang="en-US" dirty="0"/>
              <a:t>A general-purpose program  -- can connect to and communicate with a database server using a collection of functions</a:t>
            </a:r>
          </a:p>
          <a:p>
            <a:r>
              <a:rPr lang="en-US" altLang="en-US" dirty="0"/>
              <a:t>Embedded SQL -- provides a means by which a program can interact with a database server.  </a:t>
            </a:r>
          </a:p>
          <a:p>
            <a:pPr lvl="1"/>
            <a:r>
              <a:rPr lang="en-US" altLang="en-US" dirty="0"/>
              <a:t>The  SQL statements are translated at compile time  into function calls.  </a:t>
            </a:r>
          </a:p>
          <a:p>
            <a:pPr lvl="1"/>
            <a:r>
              <a:rPr lang="en-US" altLang="en-US" dirty="0"/>
              <a:t>At runtime,  these function calls connect to the database  using an API  that provides dynamic  SQL facilities.</a:t>
            </a:r>
          </a:p>
        </p:txBody>
      </p:sp>
      <p:sp>
        <p:nvSpPr>
          <p:cNvPr id="31027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Accessing SQL from a Programming Language (Cont.)</a:t>
            </a:r>
          </a:p>
        </p:txBody>
      </p:sp>
      <p:sp>
        <p:nvSpPr>
          <p:cNvPr id="7172"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7173" name="TextBox 4"/>
          <p:cNvSpPr txBox="1">
            <a:spLocks noChangeArrowheads="1"/>
          </p:cNvSpPr>
          <p:nvPr/>
        </p:nvSpPr>
        <p:spPr bwMode="auto">
          <a:xfrm>
            <a:off x="1719263" y="772716"/>
            <a:ext cx="5689152"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There are two approaches to accessing  SQL from a general-purpose programming language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BEF54-CCB4-A30C-80EB-3C90930E91F2}"/>
              </a:ext>
            </a:extLst>
          </p:cNvPr>
          <p:cNvSpPr>
            <a:spLocks noGrp="1"/>
          </p:cNvSpPr>
          <p:nvPr>
            <p:ph idx="1"/>
          </p:nvPr>
        </p:nvSpPr>
        <p:spPr/>
        <p:txBody>
          <a:bodyPr/>
          <a:lstStyle/>
          <a:p>
            <a:r>
              <a:rPr lang="en-US" sz="1800" dirty="0"/>
              <a:t>“A database connection is a facility in computer science that allows client software to talk to database server software, whether on the same machine or not. A connection is required to send commands and receive answers, usually in the form of a result set.” (</a:t>
            </a:r>
            <a:r>
              <a:rPr lang="en-US" sz="1800" dirty="0">
                <a:hlinkClick r:id="rId2"/>
              </a:rPr>
              <a:t>https://en.wikipedia.org/wiki/Database_connection</a:t>
            </a:r>
            <a:r>
              <a:rPr lang="en-US" sz="1800" dirty="0"/>
              <a:t>)</a:t>
            </a:r>
          </a:p>
          <a:p>
            <a:r>
              <a:rPr lang="en-US" sz="1800" dirty="0"/>
              <a:t>Session:</a:t>
            </a:r>
          </a:p>
          <a:p>
            <a:pPr lvl="1"/>
            <a:r>
              <a:rPr lang="en-US" sz="1600" dirty="0"/>
              <a:t>“Connection is the relationship between a client and a MySQL database.</a:t>
            </a:r>
            <a:br>
              <a:rPr lang="en-US" sz="1600" dirty="0"/>
            </a:br>
            <a:r>
              <a:rPr lang="en-US" sz="1600" dirty="0"/>
              <a:t>Session is the period of time between a client logging in (connecting to) a MySQL database and the client logging out (exiting) the MySQL database.”</a:t>
            </a:r>
            <a:br>
              <a:rPr lang="en-US" sz="1600" dirty="0"/>
            </a:br>
            <a:r>
              <a:rPr lang="en-US" sz="1600" dirty="0"/>
              <a:t>(</a:t>
            </a:r>
            <a:r>
              <a:rPr lang="en-US" sz="1600" dirty="0">
                <a:hlinkClick r:id="rId3"/>
              </a:rPr>
              <a:t>https://stackoverflow.com/questions/8797724/mysql-concepts-session-vs-connection</a:t>
            </a:r>
            <a:r>
              <a:rPr lang="en-US" sz="1600" dirty="0"/>
              <a:t>)</a:t>
            </a:r>
          </a:p>
          <a:p>
            <a:pPr lvl="1"/>
            <a:r>
              <a:rPr lang="en-US" sz="1600" dirty="0"/>
              <a:t>“</a:t>
            </a:r>
            <a:r>
              <a:rPr lang="en-US" sz="1600" b="0" i="0" dirty="0">
                <a:solidFill>
                  <a:srgbClr val="0C0D0E"/>
                </a:solidFill>
                <a:effectLst/>
              </a:rPr>
              <a:t>A </a:t>
            </a:r>
            <a:r>
              <a:rPr lang="en-US" sz="1600" dirty="0"/>
              <a:t>session</a:t>
            </a:r>
            <a:r>
              <a:rPr lang="en-US" sz="1600" b="0" i="0" dirty="0">
                <a:solidFill>
                  <a:srgbClr val="0C0D0E"/>
                </a:solidFill>
                <a:effectLst/>
              </a:rPr>
              <a:t> is just a result of a successful </a:t>
            </a:r>
            <a:r>
              <a:rPr lang="en-US" sz="1600" dirty="0"/>
              <a:t>connection</a:t>
            </a:r>
            <a:r>
              <a:rPr lang="en-US" sz="1600" b="0" i="0" dirty="0">
                <a:solidFill>
                  <a:srgbClr val="0C0D0E"/>
                </a:solidFill>
                <a:effectLst/>
              </a:rPr>
              <a:t>.” </a:t>
            </a:r>
          </a:p>
          <a:p>
            <a:r>
              <a:rPr lang="en-US" sz="1800" dirty="0">
                <a:solidFill>
                  <a:srgbClr val="0C0D0E"/>
                </a:solidFill>
              </a:rPr>
              <a:t>Network protocols are layered. You can think of:</a:t>
            </a:r>
          </a:p>
          <a:p>
            <a:pPr lvl="1"/>
            <a:r>
              <a:rPr lang="en-US" sz="1600" dirty="0">
                <a:solidFill>
                  <a:srgbClr val="0C0D0E"/>
                </a:solidFill>
              </a:rPr>
              <a:t>Connection as the low-level network connection.</a:t>
            </a:r>
          </a:p>
          <a:p>
            <a:pPr lvl="1"/>
            <a:r>
              <a:rPr lang="en-US" sz="1600" dirty="0">
                <a:solidFill>
                  <a:srgbClr val="0C0D0E"/>
                </a:solidFill>
              </a:rPr>
              <a:t>Session is the next layer up and has additional information associated with it, e.g. the user.</a:t>
            </a:r>
          </a:p>
          <a:p>
            <a:r>
              <a:rPr lang="en-US" sz="1800" dirty="0">
                <a:solidFill>
                  <a:srgbClr val="0C0D0E"/>
                </a:solidFill>
              </a:rPr>
              <a:t>Connection libraries like </a:t>
            </a:r>
            <a:r>
              <a:rPr lang="en-US" sz="1800" dirty="0" err="1">
                <a:solidFill>
                  <a:srgbClr val="0C0D0E"/>
                </a:solidFill>
              </a:rPr>
              <a:t>pymysql</a:t>
            </a:r>
            <a:r>
              <a:rPr lang="en-US" sz="1800" dirty="0">
                <a:solidFill>
                  <a:srgbClr val="0C0D0E"/>
                </a:solidFill>
              </a:rPr>
              <a:t> sometimes blur the distinction.</a:t>
            </a:r>
            <a:endParaRPr lang="en-US" sz="1800" dirty="0"/>
          </a:p>
        </p:txBody>
      </p:sp>
      <p:sp>
        <p:nvSpPr>
          <p:cNvPr id="3" name="Title 2">
            <a:extLst>
              <a:ext uri="{FF2B5EF4-FFF2-40B4-BE49-F238E27FC236}">
                <a16:creationId xmlns:a16="http://schemas.microsoft.com/office/drawing/2014/main" id="{75AC365C-9219-118C-3E38-E9947837FD12}"/>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937565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193EB-9ED8-62E8-2D6B-F649CE1677BF}"/>
              </a:ext>
            </a:extLst>
          </p:cNvPr>
          <p:cNvSpPr>
            <a:spLocks noGrp="1"/>
          </p:cNvSpPr>
          <p:nvPr>
            <p:ph type="title"/>
          </p:nvPr>
        </p:nvSpPr>
        <p:spPr/>
        <p:txBody>
          <a:bodyPr/>
          <a:lstStyle/>
          <a:p>
            <a:r>
              <a:rPr lang="en-US" dirty="0"/>
              <a:t>Concepts</a:t>
            </a:r>
          </a:p>
        </p:txBody>
      </p:sp>
      <p:sp>
        <p:nvSpPr>
          <p:cNvPr id="4" name="Rounded Rectangle 3">
            <a:extLst>
              <a:ext uri="{FF2B5EF4-FFF2-40B4-BE49-F238E27FC236}">
                <a16:creationId xmlns:a16="http://schemas.microsoft.com/office/drawing/2014/main" id="{DBD278E4-B576-1069-6234-9A792344E26F}"/>
              </a:ext>
            </a:extLst>
          </p:cNvPr>
          <p:cNvSpPr/>
          <p:nvPr/>
        </p:nvSpPr>
        <p:spPr>
          <a:xfrm>
            <a:off x="2895600" y="1352550"/>
            <a:ext cx="3352800" cy="2133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Relational Database</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Management System</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Instance</a:t>
            </a:r>
          </a:p>
        </p:txBody>
      </p:sp>
      <p:sp>
        <p:nvSpPr>
          <p:cNvPr id="5" name="Can 4">
            <a:extLst>
              <a:ext uri="{FF2B5EF4-FFF2-40B4-BE49-F238E27FC236}">
                <a16:creationId xmlns:a16="http://schemas.microsoft.com/office/drawing/2014/main" id="{6E71EBB5-E836-2679-09C8-ADD1A2C59537}"/>
              </a:ext>
            </a:extLst>
          </p:cNvPr>
          <p:cNvSpPr/>
          <p:nvPr/>
        </p:nvSpPr>
        <p:spPr>
          <a:xfrm>
            <a:off x="6858000" y="1508034"/>
            <a:ext cx="1828799" cy="1828800"/>
          </a:xfrm>
          <a:prstGeom prst="can">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Blocks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Files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Records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Offsets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1B003C3-7DE2-F932-8997-47C8447AB018}"/>
              </a:ext>
            </a:extLst>
          </p:cNvPr>
          <p:cNvCxnSpPr>
            <a:cxnSpLocks/>
            <a:stCxn id="4" idx="3"/>
            <a:endCxn id="5" idx="2"/>
          </p:cNvCxnSpPr>
          <p:nvPr/>
        </p:nvCxnSpPr>
        <p:spPr>
          <a:xfrm>
            <a:off x="6248400" y="2419350"/>
            <a:ext cx="609600" cy="3084"/>
          </a:xfrm>
          <a:prstGeom prst="line">
            <a:avLst/>
          </a:prstGeom>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C9CAFE68-4A11-069D-C081-B6BA54CC9090}"/>
              </a:ext>
            </a:extLst>
          </p:cNvPr>
          <p:cNvSpPr/>
          <p:nvPr/>
        </p:nvSpPr>
        <p:spPr>
          <a:xfrm>
            <a:off x="33969" y="3051185"/>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Jupyter</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Notebook</a:t>
            </a:r>
          </a:p>
        </p:txBody>
      </p:sp>
      <p:sp>
        <p:nvSpPr>
          <p:cNvPr id="11" name="Rounded Rectangle 10">
            <a:extLst>
              <a:ext uri="{FF2B5EF4-FFF2-40B4-BE49-F238E27FC236}">
                <a16:creationId xmlns:a16="http://schemas.microsoft.com/office/drawing/2014/main" id="{E209EC83-A550-DF95-4614-AA5A5B5C5254}"/>
              </a:ext>
            </a:extLst>
          </p:cNvPr>
          <p:cNvSpPr/>
          <p:nvPr/>
        </p:nvSpPr>
        <p:spPr>
          <a:xfrm>
            <a:off x="95250" y="3943350"/>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Web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Application</a:t>
            </a:r>
          </a:p>
        </p:txBody>
      </p:sp>
      <p:sp>
        <p:nvSpPr>
          <p:cNvPr id="12" name="Rounded Rectangle 11">
            <a:extLst>
              <a:ext uri="{FF2B5EF4-FFF2-40B4-BE49-F238E27FC236}">
                <a16:creationId xmlns:a16="http://schemas.microsoft.com/office/drawing/2014/main" id="{737F3BA0-11C3-D339-8980-3A1847A43051}"/>
              </a:ext>
            </a:extLst>
          </p:cNvPr>
          <p:cNvSpPr/>
          <p:nvPr/>
        </p:nvSpPr>
        <p:spPr>
          <a:xfrm>
            <a:off x="1519065" y="4027583"/>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3" name="Rounded Rectangle 12">
            <a:extLst>
              <a:ext uri="{FF2B5EF4-FFF2-40B4-BE49-F238E27FC236}">
                <a16:creationId xmlns:a16="http://schemas.microsoft.com/office/drawing/2014/main" id="{3643AA1F-8A59-5737-A01B-A6D0E51DF84B}"/>
              </a:ext>
            </a:extLst>
          </p:cNvPr>
          <p:cNvSpPr/>
          <p:nvPr/>
        </p:nvSpPr>
        <p:spPr>
          <a:xfrm>
            <a:off x="76200" y="1442952"/>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13">
            <a:extLst>
              <a:ext uri="{FF2B5EF4-FFF2-40B4-BE49-F238E27FC236}">
                <a16:creationId xmlns:a16="http://schemas.microsoft.com/office/drawing/2014/main" id="{05F68472-D4A6-E802-A699-64DCEFA6B3FB}"/>
              </a:ext>
            </a:extLst>
          </p:cNvPr>
          <p:cNvSpPr/>
          <p:nvPr/>
        </p:nvSpPr>
        <p:spPr>
          <a:xfrm>
            <a:off x="1725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MySQL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Workbench</a:t>
            </a:r>
          </a:p>
        </p:txBody>
      </p:sp>
      <p:sp>
        <p:nvSpPr>
          <p:cNvPr id="15" name="Rounded Rectangle 14">
            <a:extLst>
              <a:ext uri="{FF2B5EF4-FFF2-40B4-BE49-F238E27FC236}">
                <a16:creationId xmlns:a16="http://schemas.microsoft.com/office/drawing/2014/main" id="{5F75D544-DFC3-ABA3-44FF-93DC09D5B086}"/>
              </a:ext>
            </a:extLst>
          </p:cNvPr>
          <p:cNvSpPr/>
          <p:nvPr/>
        </p:nvSpPr>
        <p:spPr>
          <a:xfrm>
            <a:off x="13917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cxnSp>
        <p:nvCxnSpPr>
          <p:cNvPr id="17" name="Straight Arrow Connector 16">
            <a:extLst>
              <a:ext uri="{FF2B5EF4-FFF2-40B4-BE49-F238E27FC236}">
                <a16:creationId xmlns:a16="http://schemas.microsoft.com/office/drawing/2014/main" id="{2AD2092D-8F37-7A3C-C348-E60E72F009CE}"/>
              </a:ext>
            </a:extLst>
          </p:cNvPr>
          <p:cNvCxnSpPr>
            <a:stCxn id="15" idx="2"/>
            <a:endCxn id="4" idx="1"/>
          </p:cNvCxnSpPr>
          <p:nvPr/>
        </p:nvCxnSpPr>
        <p:spPr>
          <a:xfrm>
            <a:off x="1887070" y="1115917"/>
            <a:ext cx="1008530" cy="13034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42B624B-78D0-BE68-6C70-1CAD8AE1CAD5}"/>
              </a:ext>
            </a:extLst>
          </p:cNvPr>
          <p:cNvCxnSpPr>
            <a:cxnSpLocks/>
            <a:stCxn id="14" idx="2"/>
          </p:cNvCxnSpPr>
          <p:nvPr/>
        </p:nvCxnSpPr>
        <p:spPr>
          <a:xfrm>
            <a:off x="667870" y="1115917"/>
            <a:ext cx="1943100" cy="117707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75B42DA-5D20-61FD-BD13-690AB87FA225}"/>
              </a:ext>
            </a:extLst>
          </p:cNvPr>
          <p:cNvCxnSpPr>
            <a:cxnSpLocks/>
            <a:stCxn id="13" idx="3"/>
            <a:endCxn id="4" idx="1"/>
          </p:cNvCxnSpPr>
          <p:nvPr/>
        </p:nvCxnSpPr>
        <p:spPr>
          <a:xfrm>
            <a:off x="1066800" y="1747752"/>
            <a:ext cx="1828800" cy="6715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ADCD5D-8495-1DBF-2A8B-68C21499FFA3}"/>
              </a:ext>
            </a:extLst>
          </p:cNvPr>
          <p:cNvCxnSpPr>
            <a:cxnSpLocks/>
            <a:stCxn id="10" idx="3"/>
            <a:endCxn id="4" idx="1"/>
          </p:cNvCxnSpPr>
          <p:nvPr/>
        </p:nvCxnSpPr>
        <p:spPr>
          <a:xfrm flipV="1">
            <a:off x="1024569" y="2419350"/>
            <a:ext cx="1871031" cy="93663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49943-5BDF-6599-1509-72009A332E8E}"/>
              </a:ext>
            </a:extLst>
          </p:cNvPr>
          <p:cNvCxnSpPr>
            <a:cxnSpLocks/>
            <a:stCxn id="11" idx="3"/>
            <a:endCxn id="4" idx="1"/>
          </p:cNvCxnSpPr>
          <p:nvPr/>
        </p:nvCxnSpPr>
        <p:spPr>
          <a:xfrm flipV="1">
            <a:off x="1085850" y="2419350"/>
            <a:ext cx="1809750" cy="1828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DAE2801-80D4-3CAE-E226-68A1CDA37EC8}"/>
              </a:ext>
            </a:extLst>
          </p:cNvPr>
          <p:cNvCxnSpPr>
            <a:cxnSpLocks/>
            <a:stCxn id="12" idx="0"/>
            <a:endCxn id="4" idx="1"/>
          </p:cNvCxnSpPr>
          <p:nvPr/>
        </p:nvCxnSpPr>
        <p:spPr>
          <a:xfrm flipV="1">
            <a:off x="2014365" y="2419350"/>
            <a:ext cx="881235" cy="16082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5A4FC39-5A4F-180C-94F5-80D026B8C156}"/>
              </a:ext>
            </a:extLst>
          </p:cNvPr>
          <p:cNvSpPr txBox="1"/>
          <p:nvPr/>
        </p:nvSpPr>
        <p:spPr>
          <a:xfrm>
            <a:off x="91342" y="2176586"/>
            <a:ext cx="1919243"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commands and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result sets flow over</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connection in a session.</a:t>
            </a:r>
          </a:p>
        </p:txBody>
      </p:sp>
      <p:sp>
        <p:nvSpPr>
          <p:cNvPr id="39" name="TextBox 38">
            <a:extLst>
              <a:ext uri="{FF2B5EF4-FFF2-40B4-BE49-F238E27FC236}">
                <a16:creationId xmlns:a16="http://schemas.microsoft.com/office/drawing/2014/main" id="{AD7F9638-225C-056B-1B82-76CECDC7BEB2}"/>
              </a:ext>
            </a:extLst>
          </p:cNvPr>
          <p:cNvSpPr txBox="1"/>
          <p:nvPr/>
        </p:nvSpPr>
        <p:spPr>
          <a:xfrm>
            <a:off x="3546262" y="3593719"/>
            <a:ext cx="2210220"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Logically implements query,</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update, insert, delete, …</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operations on tables.</a:t>
            </a:r>
          </a:p>
        </p:txBody>
      </p:sp>
      <p:sp>
        <p:nvSpPr>
          <p:cNvPr id="40" name="TextBox 39">
            <a:extLst>
              <a:ext uri="{FF2B5EF4-FFF2-40B4-BE49-F238E27FC236}">
                <a16:creationId xmlns:a16="http://schemas.microsoft.com/office/drawing/2014/main" id="{03150D15-0900-F630-CC3D-28225AFC9BD9}"/>
              </a:ext>
            </a:extLst>
          </p:cNvPr>
          <p:cNvSpPr txBox="1"/>
          <p:nvPr/>
        </p:nvSpPr>
        <p:spPr>
          <a:xfrm>
            <a:off x="6793079" y="3574018"/>
            <a:ext cx="2053896"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Physical layout managed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by the DBMS is not tables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and is very different.</a:t>
            </a:r>
          </a:p>
        </p:txBody>
      </p:sp>
    </p:spTree>
    <p:extLst>
      <p:ext uri="{BB962C8B-B14F-4D97-AF65-F5344CB8AC3E}">
        <p14:creationId xmlns:p14="http://schemas.microsoft.com/office/powerpoint/2010/main" val="1192529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621B-B20B-1547-CA12-DAF4A0E1837A}"/>
              </a:ext>
            </a:extLst>
          </p:cNvPr>
          <p:cNvSpPr>
            <a:spLocks noGrp="1"/>
          </p:cNvSpPr>
          <p:nvPr>
            <p:ph type="title"/>
          </p:nvPr>
        </p:nvSpPr>
        <p:spPr/>
        <p:txBody>
          <a:bodyPr/>
          <a:lstStyle/>
          <a:p>
            <a:r>
              <a:rPr lang="en-US" dirty="0"/>
              <a:t>Simplistic View</a:t>
            </a:r>
          </a:p>
        </p:txBody>
      </p:sp>
      <p:sp>
        <p:nvSpPr>
          <p:cNvPr id="4" name="Rounded Rectangle 3">
            <a:extLst>
              <a:ext uri="{FF2B5EF4-FFF2-40B4-BE49-F238E27FC236}">
                <a16:creationId xmlns:a16="http://schemas.microsoft.com/office/drawing/2014/main" id="{0946A76B-938B-18FD-EC9A-C4C39ECF72B1}"/>
              </a:ext>
            </a:extLst>
          </p:cNvPr>
          <p:cNvSpPr/>
          <p:nvPr/>
        </p:nvSpPr>
        <p:spPr>
          <a:xfrm>
            <a:off x="292326" y="3900647"/>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Operating System</a:t>
            </a:r>
          </a:p>
        </p:txBody>
      </p:sp>
      <p:sp>
        <p:nvSpPr>
          <p:cNvPr id="5" name="Rounded Rectangle 4">
            <a:extLst>
              <a:ext uri="{FF2B5EF4-FFF2-40B4-BE49-F238E27FC236}">
                <a16:creationId xmlns:a16="http://schemas.microsoft.com/office/drawing/2014/main" id="{14CF6D11-DC0E-139B-EAC6-58433D173734}"/>
              </a:ext>
            </a:extLst>
          </p:cNvPr>
          <p:cNvSpPr/>
          <p:nvPr/>
        </p:nvSpPr>
        <p:spPr>
          <a:xfrm>
            <a:off x="292326" y="320306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TCP/IP</a:t>
            </a:r>
          </a:p>
        </p:txBody>
      </p:sp>
      <p:sp>
        <p:nvSpPr>
          <p:cNvPr id="6" name="Rounded Rectangle 5">
            <a:extLst>
              <a:ext uri="{FF2B5EF4-FFF2-40B4-BE49-F238E27FC236}">
                <a16:creationId xmlns:a16="http://schemas.microsoft.com/office/drawing/2014/main" id="{FFD07BCA-D4D7-EDF2-2E89-0893947880E2}"/>
              </a:ext>
            </a:extLst>
          </p:cNvPr>
          <p:cNvSpPr/>
          <p:nvPr/>
        </p:nvSpPr>
        <p:spPr>
          <a:xfrm>
            <a:off x="292326" y="250548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Native Connector</a:t>
            </a:r>
            <a:br>
              <a:rPr kumimoji="0" lang="en-US" sz="1400" b="0" i="0" u="none" strike="noStrike" kern="1200" cap="none" spc="0" normalizeH="0" baseline="0" noProof="0" dirty="0">
                <a:ln>
                  <a:noFill/>
                </a:ln>
                <a:solidFill>
                  <a:prstClr val="white"/>
                </a:solidFill>
                <a:effectLst/>
                <a:uLnTx/>
                <a:uFillTx/>
                <a:latin typeface="Calibri"/>
                <a:ea typeface="+mn-ea"/>
                <a:cs typeface="+mn-cs"/>
              </a:rPr>
            </a:br>
            <a:r>
              <a:rPr kumimoji="0" lang="en-US" sz="1400" b="0" i="0" u="none" strike="noStrike" kern="1200" cap="none" spc="0" normalizeH="0" baseline="0" noProof="0" dirty="0" err="1">
                <a:ln>
                  <a:noFill/>
                </a:ln>
                <a:solidFill>
                  <a:prstClr val="white"/>
                </a:solidFill>
                <a:effectLst/>
                <a:uLnTx/>
                <a:uFillTx/>
                <a:latin typeface="Calibri"/>
                <a:ea typeface="+mn-ea"/>
                <a:cs typeface="+mn-cs"/>
              </a:rPr>
              <a:t>mysqlconnector</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067E14F0-D553-DB7F-5E2D-6058CAF191AA}"/>
              </a:ext>
            </a:extLst>
          </p:cNvPr>
          <p:cNvSpPr/>
          <p:nvPr/>
        </p:nvSpPr>
        <p:spPr>
          <a:xfrm>
            <a:off x="292326" y="180790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Language Binding/</a:t>
            </a:r>
            <a:br>
              <a:rPr kumimoji="0" lang="en-US" sz="1400" b="0" i="0" u="none" strike="noStrike" kern="1200" cap="none" spc="0" normalizeH="0" baseline="0" noProof="0" dirty="0">
                <a:ln>
                  <a:noFill/>
                </a:ln>
                <a:solidFill>
                  <a:prstClr val="white"/>
                </a:solidFill>
                <a:effectLst/>
                <a:uLnTx/>
                <a:uFillTx/>
                <a:latin typeface="Calibri"/>
                <a:ea typeface="+mn-ea"/>
                <a:cs typeface="+mn-cs"/>
              </a:rPr>
            </a:br>
            <a:r>
              <a:rPr kumimoji="0" lang="en-US" sz="1400" b="0" i="0" u="none" strike="noStrike" kern="1200" cap="none" spc="0" normalizeH="0" baseline="0" noProof="0" dirty="0">
                <a:ln>
                  <a:noFill/>
                </a:ln>
                <a:solidFill>
                  <a:prstClr val="white"/>
                </a:solidFill>
                <a:effectLst/>
                <a:uLnTx/>
                <a:uFillTx/>
                <a:latin typeface="Calibri"/>
                <a:ea typeface="+mn-ea"/>
                <a:cs typeface="+mn-cs"/>
              </a:rPr>
              <a:t>Connector</a:t>
            </a:r>
          </a:p>
        </p:txBody>
      </p:sp>
      <p:sp>
        <p:nvSpPr>
          <p:cNvPr id="8" name="Rounded Rectangle 7">
            <a:extLst>
              <a:ext uri="{FF2B5EF4-FFF2-40B4-BE49-F238E27FC236}">
                <a16:creationId xmlns:a16="http://schemas.microsoft.com/office/drawing/2014/main" id="{CD3441CB-E883-9384-C910-F77D05EA5B48}"/>
              </a:ext>
            </a:extLst>
          </p:cNvPr>
          <p:cNvSpPr/>
          <p:nvPr/>
        </p:nvSpPr>
        <p:spPr>
          <a:xfrm>
            <a:off x="292326" y="624975"/>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Your Application Code</a:t>
            </a:r>
          </a:p>
        </p:txBody>
      </p:sp>
      <p:sp>
        <p:nvSpPr>
          <p:cNvPr id="9" name="Rounded Rectangle 8">
            <a:extLst>
              <a:ext uri="{FF2B5EF4-FFF2-40B4-BE49-F238E27FC236}">
                <a16:creationId xmlns:a16="http://schemas.microsoft.com/office/drawing/2014/main" id="{311790C8-FB26-18DA-8901-22C998563213}"/>
              </a:ext>
            </a:extLst>
          </p:cNvPr>
          <p:cNvSpPr/>
          <p:nvPr/>
        </p:nvSpPr>
        <p:spPr>
          <a:xfrm>
            <a:off x="5715001" y="628155"/>
            <a:ext cx="2003132" cy="2334531"/>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mysqld</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a:extLst>
              <a:ext uri="{FF2B5EF4-FFF2-40B4-BE49-F238E27FC236}">
                <a16:creationId xmlns:a16="http://schemas.microsoft.com/office/drawing/2014/main" id="{7B704EBC-E579-0657-B177-1B92A95994A1}"/>
              </a:ext>
            </a:extLst>
          </p:cNvPr>
          <p:cNvSpPr/>
          <p:nvPr/>
        </p:nvSpPr>
        <p:spPr>
          <a:xfrm>
            <a:off x="5867400" y="2359761"/>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a:ea typeface="+mn-ea"/>
                <a:cs typeface="+mn-cs"/>
              </a:rPr>
              <a:t>Session</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Parameters and</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Context</a:t>
            </a:r>
          </a:p>
        </p:txBody>
      </p:sp>
      <p:sp>
        <p:nvSpPr>
          <p:cNvPr id="11" name="Rounded Rectangle 10">
            <a:extLst>
              <a:ext uri="{FF2B5EF4-FFF2-40B4-BE49-F238E27FC236}">
                <a16:creationId xmlns:a16="http://schemas.microsoft.com/office/drawing/2014/main" id="{F157D172-1069-9554-E5FA-141A56A04154}"/>
              </a:ext>
            </a:extLst>
          </p:cNvPr>
          <p:cNvSpPr/>
          <p:nvPr/>
        </p:nvSpPr>
        <p:spPr>
          <a:xfrm>
            <a:off x="5867400" y="1066304"/>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a:ea typeface="+mn-ea"/>
                <a:cs typeface="+mn-cs"/>
              </a:rPr>
              <a:t>Worker Task</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with</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User ID/Role</a:t>
            </a:r>
          </a:p>
        </p:txBody>
      </p:sp>
      <p:cxnSp>
        <p:nvCxnSpPr>
          <p:cNvPr id="13" name="Straight Arrow Connector 12">
            <a:extLst>
              <a:ext uri="{FF2B5EF4-FFF2-40B4-BE49-F238E27FC236}">
                <a16:creationId xmlns:a16="http://schemas.microsoft.com/office/drawing/2014/main" id="{4652B94A-CF51-1572-591D-8DE8D4F936B1}"/>
              </a:ext>
            </a:extLst>
          </p:cNvPr>
          <p:cNvCxnSpPr>
            <a:cxnSpLocks/>
            <a:endCxn id="7" idx="0"/>
          </p:cNvCxnSpPr>
          <p:nvPr/>
        </p:nvCxnSpPr>
        <p:spPr>
          <a:xfrm>
            <a:off x="1549626" y="1082175"/>
            <a:ext cx="0" cy="7257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A385D14-8915-4E30-7B70-E51ACF0439A9}"/>
              </a:ext>
            </a:extLst>
          </p:cNvPr>
          <p:cNvCxnSpPr>
            <a:cxnSpLocks/>
            <a:endCxn id="6" idx="0"/>
          </p:cNvCxnSpPr>
          <p:nvPr/>
        </p:nvCxnSpPr>
        <p:spPr>
          <a:xfrm>
            <a:off x="1549626" y="226510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AABE777-9D5A-0316-5A7C-45B6135F27A2}"/>
              </a:ext>
            </a:extLst>
          </p:cNvPr>
          <p:cNvCxnSpPr>
            <a:cxnSpLocks/>
          </p:cNvCxnSpPr>
          <p:nvPr/>
        </p:nvCxnSpPr>
        <p:spPr>
          <a:xfrm>
            <a:off x="1549626" y="296268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DEA4A25-4E28-1BB9-4E30-52837B86CD22}"/>
              </a:ext>
            </a:extLst>
          </p:cNvPr>
          <p:cNvCxnSpPr>
            <a:cxnSpLocks/>
          </p:cNvCxnSpPr>
          <p:nvPr/>
        </p:nvCxnSpPr>
        <p:spPr>
          <a:xfrm>
            <a:off x="1549626" y="366026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B7D5060-3979-C9CA-FCE0-E1A57C442B10}"/>
              </a:ext>
            </a:extLst>
          </p:cNvPr>
          <p:cNvCxnSpPr>
            <a:cxnSpLocks/>
            <a:stCxn id="20" idx="1"/>
            <a:endCxn id="4" idx="3"/>
          </p:cNvCxnSpPr>
          <p:nvPr/>
        </p:nvCxnSpPr>
        <p:spPr>
          <a:xfrm flipH="1" flipV="1">
            <a:off x="2806926" y="4129247"/>
            <a:ext cx="2921044" cy="730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A1FD72F-0E95-F8D9-C38E-AB03C4F8BE2A}"/>
              </a:ext>
            </a:extLst>
          </p:cNvPr>
          <p:cNvSpPr txBox="1"/>
          <p:nvPr/>
        </p:nvSpPr>
        <p:spPr>
          <a:xfrm>
            <a:off x="1476928" y="1216256"/>
            <a:ext cx="254762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Execute(“Some SQL Statement”)</a:t>
            </a:r>
          </a:p>
        </p:txBody>
      </p:sp>
      <p:pic>
        <p:nvPicPr>
          <p:cNvPr id="1026" name="Picture 2" descr="Envelope Images – Browse 1,787,566 Stock Photos, Vectors, and Video | Adobe  Stock">
            <a:extLst>
              <a:ext uri="{FF2B5EF4-FFF2-40B4-BE49-F238E27FC236}">
                <a16:creationId xmlns:a16="http://schemas.microsoft.com/office/drawing/2014/main" id="{8DAE3604-6065-B77D-E094-1E4B02C7B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572" y="3868895"/>
            <a:ext cx="990600" cy="63681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D39ECB9-AA1B-BEFE-5ADF-9C88E92022A0}"/>
              </a:ext>
            </a:extLst>
          </p:cNvPr>
          <p:cNvSpPr txBox="1"/>
          <p:nvPr/>
        </p:nvSpPr>
        <p:spPr>
          <a:xfrm>
            <a:off x="3657600" y="4411378"/>
            <a:ext cx="2118933"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Network Messages</a:t>
            </a:r>
          </a:p>
        </p:txBody>
      </p:sp>
      <p:sp>
        <p:nvSpPr>
          <p:cNvPr id="2" name="Rounded Rectangle 1">
            <a:extLst>
              <a:ext uri="{FF2B5EF4-FFF2-40B4-BE49-F238E27FC236}">
                <a16:creationId xmlns:a16="http://schemas.microsoft.com/office/drawing/2014/main" id="{CE45D678-8B11-9251-48E9-D3DE6EE9CC33}"/>
              </a:ext>
            </a:extLst>
          </p:cNvPr>
          <p:cNvSpPr/>
          <p:nvPr/>
        </p:nvSpPr>
        <p:spPr>
          <a:xfrm>
            <a:off x="6019800" y="1218704"/>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a:ea typeface="+mn-ea"/>
                <a:cs typeface="+mn-cs"/>
              </a:rPr>
              <a:t>Worker Task</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with</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User ID/Role</a:t>
            </a:r>
          </a:p>
        </p:txBody>
      </p:sp>
      <p:sp>
        <p:nvSpPr>
          <p:cNvPr id="12" name="Rounded Rectangle 11">
            <a:extLst>
              <a:ext uri="{FF2B5EF4-FFF2-40B4-BE49-F238E27FC236}">
                <a16:creationId xmlns:a16="http://schemas.microsoft.com/office/drawing/2014/main" id="{179C9077-928A-0C79-C776-1359D0FE44B3}"/>
              </a:ext>
            </a:extLst>
          </p:cNvPr>
          <p:cNvSpPr/>
          <p:nvPr/>
        </p:nvSpPr>
        <p:spPr>
          <a:xfrm>
            <a:off x="6172200" y="1371104"/>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a:ea typeface="+mn-ea"/>
                <a:cs typeface="+mn-cs"/>
              </a:rPr>
              <a:t>Worker Task</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with User ID/Role,</a:t>
            </a:r>
            <a:br>
              <a:rPr kumimoji="0" lang="en-US" sz="700" b="0" i="0" u="none" strike="noStrike" kern="1200" cap="none" spc="0" normalizeH="0" baseline="0" noProof="0" dirty="0">
                <a:ln>
                  <a:noFill/>
                </a:ln>
                <a:solidFill>
                  <a:prstClr val="white"/>
                </a:solidFill>
                <a:effectLst/>
                <a:uLnTx/>
                <a:uFillTx/>
                <a:latin typeface="Calibri"/>
                <a:ea typeface="+mn-ea"/>
                <a:cs typeface="+mn-cs"/>
              </a:rPr>
            </a:br>
            <a:r>
              <a:rPr kumimoji="0" lang="en-US" sz="700" b="0" i="0" u="none" strike="noStrike" kern="1200" cap="none" spc="0" normalizeH="0" baseline="0" noProof="0" dirty="0">
                <a:ln>
                  <a:noFill/>
                </a:ln>
                <a:solidFill>
                  <a:prstClr val="white"/>
                </a:solidFill>
                <a:effectLst/>
                <a:uLnTx/>
                <a:uFillTx/>
                <a:latin typeface="Calibri"/>
                <a:ea typeface="+mn-ea"/>
                <a:cs typeface="+mn-cs"/>
              </a:rPr>
              <a:t>properties, etc.</a:t>
            </a:r>
          </a:p>
        </p:txBody>
      </p:sp>
      <p:sp>
        <p:nvSpPr>
          <p:cNvPr id="20" name="Rounded Rectangle 19">
            <a:extLst>
              <a:ext uri="{FF2B5EF4-FFF2-40B4-BE49-F238E27FC236}">
                <a16:creationId xmlns:a16="http://schemas.microsoft.com/office/drawing/2014/main" id="{90DE623B-345B-94A1-D51C-228C34D11D14}"/>
              </a:ext>
            </a:extLst>
          </p:cNvPr>
          <p:cNvSpPr/>
          <p:nvPr/>
        </p:nvSpPr>
        <p:spPr>
          <a:xfrm>
            <a:off x="5727970" y="3907951"/>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Operating System</a:t>
            </a:r>
          </a:p>
        </p:txBody>
      </p:sp>
      <p:sp>
        <p:nvSpPr>
          <p:cNvPr id="21" name="Rounded Rectangle 20">
            <a:extLst>
              <a:ext uri="{FF2B5EF4-FFF2-40B4-BE49-F238E27FC236}">
                <a16:creationId xmlns:a16="http://schemas.microsoft.com/office/drawing/2014/main" id="{8631BB21-CB4D-EF5C-1D15-F83DDB642A2B}"/>
              </a:ext>
            </a:extLst>
          </p:cNvPr>
          <p:cNvSpPr/>
          <p:nvPr/>
        </p:nvSpPr>
        <p:spPr>
          <a:xfrm>
            <a:off x="5727970" y="320306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TCP/IP</a:t>
            </a:r>
          </a:p>
        </p:txBody>
      </p:sp>
      <p:cxnSp>
        <p:nvCxnSpPr>
          <p:cNvPr id="27" name="Straight Arrow Connector 26">
            <a:extLst>
              <a:ext uri="{FF2B5EF4-FFF2-40B4-BE49-F238E27FC236}">
                <a16:creationId xmlns:a16="http://schemas.microsoft.com/office/drawing/2014/main" id="{02CD8EE3-EA17-FA9E-3AD2-92F38365CF0B}"/>
              </a:ext>
            </a:extLst>
          </p:cNvPr>
          <p:cNvCxnSpPr>
            <a:cxnSpLocks/>
          </p:cNvCxnSpPr>
          <p:nvPr/>
        </p:nvCxnSpPr>
        <p:spPr>
          <a:xfrm flipH="1" flipV="1">
            <a:off x="2806926" y="3442456"/>
            <a:ext cx="2921044" cy="730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2BFBAD75-50B4-ECE8-0836-B3C73A4CDEB6}"/>
              </a:ext>
            </a:extLst>
          </p:cNvPr>
          <p:cNvSpPr txBox="1"/>
          <p:nvPr/>
        </p:nvSpPr>
        <p:spPr>
          <a:xfrm>
            <a:off x="3468162" y="3284911"/>
            <a:ext cx="2118933"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TCP/IP Connection</a:t>
            </a:r>
          </a:p>
        </p:txBody>
      </p:sp>
      <p:cxnSp>
        <p:nvCxnSpPr>
          <p:cNvPr id="29" name="Straight Arrow Connector 28">
            <a:extLst>
              <a:ext uri="{FF2B5EF4-FFF2-40B4-BE49-F238E27FC236}">
                <a16:creationId xmlns:a16="http://schemas.microsoft.com/office/drawing/2014/main" id="{65F3AAB6-E456-217B-307A-879C490F9BC1}"/>
              </a:ext>
            </a:extLst>
          </p:cNvPr>
          <p:cNvCxnSpPr>
            <a:cxnSpLocks/>
            <a:stCxn id="10" idx="1"/>
          </p:cNvCxnSpPr>
          <p:nvPr/>
        </p:nvCxnSpPr>
        <p:spPr>
          <a:xfrm flipH="1">
            <a:off x="2806926" y="2614205"/>
            <a:ext cx="3060474" cy="44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8F9CFCF-8BF8-A983-1ACA-4A0A097FA00B}"/>
              </a:ext>
            </a:extLst>
          </p:cNvPr>
          <p:cNvSpPr txBox="1"/>
          <p:nvPr/>
        </p:nvSpPr>
        <p:spPr>
          <a:xfrm>
            <a:off x="3468162" y="2501658"/>
            <a:ext cx="2118933"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TCP/IP Connection</a:t>
            </a:r>
          </a:p>
        </p:txBody>
      </p:sp>
      <p:cxnSp>
        <p:nvCxnSpPr>
          <p:cNvPr id="32" name="Straight Arrow Connector 31">
            <a:extLst>
              <a:ext uri="{FF2B5EF4-FFF2-40B4-BE49-F238E27FC236}">
                <a16:creationId xmlns:a16="http://schemas.microsoft.com/office/drawing/2014/main" id="{9CAC2C35-7F76-07F0-B559-846E7E769230}"/>
              </a:ext>
            </a:extLst>
          </p:cNvPr>
          <p:cNvCxnSpPr>
            <a:cxnSpLocks/>
          </p:cNvCxnSpPr>
          <p:nvPr/>
        </p:nvCxnSpPr>
        <p:spPr>
          <a:xfrm>
            <a:off x="6400800" y="1879991"/>
            <a:ext cx="0" cy="47977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17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4294967295"/>
          </p:nvPr>
        </p:nvSpPr>
        <p:spPr>
          <a:xfrm>
            <a:off x="0" y="812800"/>
            <a:ext cx="5641975" cy="3292475"/>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
        <p:nvSpPr>
          <p:cNvPr id="2" name="TextBox 1">
            <a:extLst>
              <a:ext uri="{FF2B5EF4-FFF2-40B4-BE49-F238E27FC236}">
                <a16:creationId xmlns:a16="http://schemas.microsoft.com/office/drawing/2014/main" id="{42F9AA3F-3733-AC9D-C7D6-ABE0376BBCAC}"/>
              </a:ext>
            </a:extLst>
          </p:cNvPr>
          <p:cNvSpPr txBox="1"/>
          <p:nvPr/>
        </p:nvSpPr>
        <p:spPr>
          <a:xfrm>
            <a:off x="4876800" y="4105657"/>
            <a:ext cx="2124941"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Show connecting</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Explain auto-commit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a:t>
            </a:r>
            <a:r>
              <a:rPr lang="en-US" sz="1600" dirty="0" err="1"/>
              <a:t>FastAPI</a:t>
            </a:r>
            <a:r>
              <a:rPr lang="en-US" sz="1600" dirty="0"/>
              <a:t>.</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The programming track will implement a simple web application to access IMDB and</a:t>
            </a:r>
            <a:br>
              <a:rPr lang="en-US" sz="1600" dirty="0"/>
            </a:br>
            <a:r>
              <a:rPr lang="en-US" sz="1600" dirty="0"/>
              <a:t>Game of Thrones data.</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4137625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D23952-DD0D-A38C-3ACD-A99DDB533A3F}"/>
              </a:ext>
            </a:extLst>
          </p:cNvPr>
          <p:cNvSpPr>
            <a:spLocks noGrp="1"/>
          </p:cNvSpPr>
          <p:nvPr>
            <p:ph idx="1"/>
          </p:nvPr>
        </p:nvSpPr>
        <p:spPr>
          <a:xfrm>
            <a:off x="4114800" y="590550"/>
            <a:ext cx="4876800" cy="4038600"/>
          </a:xfrm>
        </p:spPr>
        <p:txBody>
          <a:bodyPr/>
          <a:lstStyle/>
          <a:p>
            <a:r>
              <a:rPr lang="en-US" dirty="0"/>
              <a:t>Similar to many-to-many, represent the relationship with an associative entity.</a:t>
            </a:r>
          </a:p>
        </p:txBody>
      </p:sp>
      <p:sp>
        <p:nvSpPr>
          <p:cNvPr id="3" name="Title 2">
            <a:extLst>
              <a:ext uri="{FF2B5EF4-FFF2-40B4-BE49-F238E27FC236}">
                <a16:creationId xmlns:a16="http://schemas.microsoft.com/office/drawing/2014/main" id="{A693CB73-6B92-BD3A-6498-B9ECDEC6F7A0}"/>
              </a:ext>
            </a:extLst>
          </p:cNvPr>
          <p:cNvSpPr>
            <a:spLocks noGrp="1"/>
          </p:cNvSpPr>
          <p:nvPr>
            <p:ph type="title"/>
          </p:nvPr>
        </p:nvSpPr>
        <p:spPr/>
        <p:txBody>
          <a:bodyPr/>
          <a:lstStyle/>
          <a:p>
            <a:r>
              <a:rPr lang="en-US" dirty="0"/>
              <a:t>Crow’s Foot</a:t>
            </a:r>
          </a:p>
        </p:txBody>
      </p:sp>
      <p:pic>
        <p:nvPicPr>
          <p:cNvPr id="4" name="Picture 3">
            <a:extLst>
              <a:ext uri="{FF2B5EF4-FFF2-40B4-BE49-F238E27FC236}">
                <a16:creationId xmlns:a16="http://schemas.microsoft.com/office/drawing/2014/main" id="{5D1347F0-4F71-E3F8-59E7-94BDB280F645}"/>
              </a:ext>
            </a:extLst>
          </p:cNvPr>
          <p:cNvPicPr>
            <a:picLocks noChangeAspect="1"/>
          </p:cNvPicPr>
          <p:nvPr/>
        </p:nvPicPr>
        <p:blipFill>
          <a:blip r:embed="rId2"/>
          <a:stretch>
            <a:fillRect/>
          </a:stretch>
        </p:blipFill>
        <p:spPr>
          <a:xfrm>
            <a:off x="172570" y="621106"/>
            <a:ext cx="3830454" cy="3901288"/>
          </a:xfrm>
          <a:prstGeom prst="rect">
            <a:avLst/>
          </a:prstGeom>
        </p:spPr>
      </p:pic>
    </p:spTree>
    <p:extLst>
      <p:ext uri="{BB962C8B-B14F-4D97-AF65-F5344CB8AC3E}">
        <p14:creationId xmlns:p14="http://schemas.microsoft.com/office/powerpoint/2010/main" val="4030926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 POST</a:t>
            </a:r>
          </a:p>
          <a:p>
            <a:pPr lvl="1"/>
            <a:r>
              <a:rPr lang="en-US" sz="1200" dirty="0"/>
              <a:t>/courses/&lt;id&gt;: GET, PUT, DELETE</a:t>
            </a:r>
          </a:p>
          <a:p>
            <a:pPr lvl="1"/>
            <a:r>
              <a:rPr lang="en-US" sz="1200" dirty="0"/>
              <a:t>/sections: GET, POST</a:t>
            </a:r>
          </a:p>
          <a:p>
            <a:pPr lvl="1"/>
            <a:r>
              <a:rPr lang="en-US" sz="1200" dirty="0"/>
              <a:t>/sections/&lt;id&gt;: GET, PUT, DELETE</a:t>
            </a:r>
          </a:p>
          <a:p>
            <a:pPr lvl="1"/>
            <a:r>
              <a:rPr lang="en-US" sz="1200" dirty="0"/>
              <a:t>/participants: GET, POST</a:t>
            </a:r>
          </a:p>
          <a:p>
            <a:pPr lvl="1"/>
            <a:r>
              <a:rPr lang="en-US" sz="1200" dirty="0"/>
              <a:t>/participants/&lt;id&gt;: GET, 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600" dirty="0"/>
              <a:t>Almost any data model has the same core concepts:</a:t>
            </a:r>
          </a:p>
          <a:p>
            <a:r>
              <a:rPr lang="en-US" sz="1600" dirty="0"/>
              <a:t>Types and instances:</a:t>
            </a:r>
          </a:p>
          <a:p>
            <a:pPr lvl="1"/>
            <a:r>
              <a:rPr lang="en-US" sz="1400" dirty="0"/>
              <a:t>Entity Type: A definition of a type of thing with properties and relationships.</a:t>
            </a:r>
          </a:p>
          <a:p>
            <a:pPr lvl="1"/>
            <a:r>
              <a:rPr lang="en-US" sz="1400" dirty="0"/>
              <a:t>Entity Instance: A specific instantiation of the Entity Type</a:t>
            </a:r>
          </a:p>
          <a:p>
            <a:pPr lvl="1"/>
            <a:r>
              <a:rPr lang="en-US" sz="1400" dirty="0"/>
              <a:t>Entity Set Instance: An Entity Type that:</a:t>
            </a:r>
          </a:p>
          <a:p>
            <a:pPr lvl="2"/>
            <a:r>
              <a:rPr lang="en-US" sz="1200" dirty="0"/>
              <a:t>Has properties and relationships like any entity, but ...</a:t>
            </a:r>
          </a:p>
          <a:p>
            <a:pPr lvl="2"/>
            <a:r>
              <a:rPr lang="en-US" sz="1200" dirty="0"/>
              <a:t>Has at least one </a:t>
            </a:r>
            <a:r>
              <a:rPr lang="en-US" sz="1200" i="1" dirty="0"/>
              <a:t>special relationship –</a:t>
            </a:r>
            <a:r>
              <a:rPr lang="en-US" sz="1200" dirty="0"/>
              <a:t> </a:t>
            </a:r>
            <a:r>
              <a:rPr lang="en-US" sz="1200" b="1" i="1" dirty="0"/>
              <a:t>contains.</a:t>
            </a:r>
          </a:p>
          <a:p>
            <a:r>
              <a:rPr lang="en-US" sz="1600" dirty="0"/>
              <a:t>Operations, minimally CRUD, that manipulate entity types and instances:</a:t>
            </a:r>
          </a:p>
          <a:p>
            <a:pPr lvl="1"/>
            <a:r>
              <a:rPr lang="en-US" sz="1400" dirty="0"/>
              <a:t>Create</a:t>
            </a:r>
          </a:p>
          <a:p>
            <a:pPr lvl="1"/>
            <a:r>
              <a:rPr lang="en-US" sz="1400" dirty="0"/>
              <a:t>Retrieve</a:t>
            </a:r>
          </a:p>
          <a:p>
            <a:pPr lvl="1"/>
            <a:r>
              <a:rPr lang="en-US" sz="1400" dirty="0"/>
              <a:t>Update</a:t>
            </a:r>
          </a:p>
          <a:p>
            <a:pPr lvl="1"/>
            <a:r>
              <a:rPr lang="en-US" sz="1400" dirty="0"/>
              <a:t>Delete</a:t>
            </a:r>
          </a:p>
          <a:p>
            <a:pPr lvl="1"/>
            <a:r>
              <a:rPr lang="en-US" sz="1400" dirty="0"/>
              <a:t>Reference/Identify/... ...</a:t>
            </a:r>
          </a:p>
          <a:p>
            <a:pPr lvl="1"/>
            <a:r>
              <a:rPr lang="en-US" sz="14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93040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3899581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260527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EFB551-CE8A-551D-6091-1B045D4DEDBE}"/>
              </a:ext>
            </a:extLst>
          </p:cNvPr>
          <p:cNvSpPr>
            <a:spLocks noGrp="1"/>
          </p:cNvSpPr>
          <p:nvPr>
            <p:ph idx="1"/>
          </p:nvPr>
        </p:nvSpPr>
        <p:spPr/>
        <p:txBody>
          <a:bodyPr/>
          <a:lstStyle/>
          <a:p>
            <a:r>
              <a:rPr lang="en-US" dirty="0"/>
              <a:t>/Users/</a:t>
            </a:r>
            <a:r>
              <a:rPr lang="en-US" dirty="0" err="1"/>
              <a:t>donald.ferguson</a:t>
            </a:r>
            <a:r>
              <a:rPr lang="en-US" dirty="0"/>
              <a:t>/Dropbox/000/000-A-Current-Examples/W4111-FastAPI-IMDB-Solution</a:t>
            </a:r>
          </a:p>
          <a:p>
            <a:r>
              <a:rPr lang="en-US" dirty="0"/>
              <a:t>/Users/</a:t>
            </a:r>
            <a:r>
              <a:rPr lang="en-US" dirty="0" err="1"/>
              <a:t>donald.ferguson</a:t>
            </a:r>
            <a:r>
              <a:rPr lang="en-US" dirty="0"/>
              <a:t>/Dropbox/000/000-A-Current-Examples/current-dashboard</a:t>
            </a:r>
          </a:p>
        </p:txBody>
      </p:sp>
      <p:sp>
        <p:nvSpPr>
          <p:cNvPr id="3" name="Title 2">
            <a:extLst>
              <a:ext uri="{FF2B5EF4-FFF2-40B4-BE49-F238E27FC236}">
                <a16:creationId xmlns:a16="http://schemas.microsoft.com/office/drawing/2014/main" id="{4F3691BD-FAEF-947D-6BFB-18D6AA24E3E9}"/>
              </a:ext>
            </a:extLst>
          </p:cNvPr>
          <p:cNvSpPr>
            <a:spLocks noGrp="1"/>
          </p:cNvSpPr>
          <p:nvPr>
            <p:ph type="title"/>
          </p:nvPr>
        </p:nvSpPr>
        <p:spPr/>
        <p:txBody>
          <a:bodyPr/>
          <a:lstStyle/>
          <a:p>
            <a:r>
              <a:rPr lang="en-US" dirty="0"/>
              <a:t>Code</a:t>
            </a:r>
          </a:p>
        </p:txBody>
      </p:sp>
    </p:spTree>
    <p:extLst>
      <p:ext uri="{BB962C8B-B14F-4D97-AF65-F5344CB8AC3E}">
        <p14:creationId xmlns:p14="http://schemas.microsoft.com/office/powerpoint/2010/main" val="1150536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129327</TotalTime>
  <Words>6927</Words>
  <Application>Microsoft Macintosh PowerPoint</Application>
  <PresentationFormat>On-screen Show (16:9)</PresentationFormat>
  <Paragraphs>612</Paragraphs>
  <Slides>90</Slides>
  <Notes>41</Notes>
  <HiddenSlides>0</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90</vt:i4>
      </vt:variant>
    </vt:vector>
  </HeadingPairs>
  <TitlesOfParts>
    <vt:vector size="118"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Roboto</vt:lpstr>
      <vt:lpstr>Symbol</vt:lpstr>
      <vt:lpstr>Tahoma</vt:lpstr>
      <vt:lpstr>Times New Roman</vt:lpstr>
      <vt:lpstr>Webdings</vt:lpstr>
      <vt:lpstr>Wingdings</vt:lpstr>
      <vt:lpstr>Office Theme</vt:lpstr>
      <vt:lpstr>Columbia SEAS</vt:lpstr>
      <vt:lpstr>4_db-5-grey</vt:lpstr>
      <vt:lpstr>3_db-5-grey</vt:lpstr>
      <vt:lpstr>7_db-5-grey</vt:lpstr>
      <vt:lpstr>5_db-5-grey</vt:lpstr>
      <vt:lpstr>1_Office Theme</vt:lpstr>
      <vt:lpstr>2_Office Theme</vt:lpstr>
      <vt:lpstr>5_Office Theme</vt:lpstr>
      <vt:lpstr>2_db-5-grey</vt:lpstr>
      <vt:lpstr>PowerPoint Presentation</vt:lpstr>
      <vt:lpstr>PowerPoint Presentation</vt:lpstr>
      <vt:lpstr>Notes and Content</vt:lpstr>
      <vt:lpstr>PowerPoint Presentation</vt:lpstr>
      <vt:lpstr>PowerPoint Presentation</vt:lpstr>
      <vt:lpstr>Degree of a Relationship Set</vt:lpstr>
      <vt:lpstr>Non-binary Relationship Sets</vt:lpstr>
      <vt:lpstr>Crow’s Foot</vt:lpstr>
      <vt:lpstr>Mapping Cardinality Constraints</vt:lpstr>
      <vt:lpstr>Representing Cardinality Constraints in ER Diagram</vt:lpstr>
      <vt:lpstr>Crow’s Foot</vt:lpstr>
      <vt:lpstr>One-to-Many Relationship</vt:lpstr>
      <vt:lpstr>Crow’s Foot</vt:lpstr>
      <vt:lpstr>Many-to-One Relationships</vt:lpstr>
      <vt:lpstr>Many-to-Many Relationship</vt:lpstr>
      <vt:lpstr>Total and Partial Participation</vt:lpstr>
      <vt:lpstr>Crow’s Foot</vt:lpstr>
      <vt:lpstr>Notation for Expressing More Complex Constraints</vt:lpstr>
      <vt:lpstr>PowerPoint Presentation</vt:lpstr>
      <vt:lpstr>Aggregation</vt:lpstr>
      <vt:lpstr>Aggregation (Cont.)</vt:lpstr>
      <vt:lpstr>Aggregation (Cont.)</vt:lpstr>
      <vt:lpstr>Reduction to Relational Schemas</vt:lpstr>
      <vt:lpstr>Let’s Do a More Example in Crow’s Foot</vt:lpstr>
      <vt:lpstr>PowerPoint Presentation</vt:lpstr>
      <vt:lpstr>PowerPoint Presentation</vt:lpstr>
      <vt:lpstr>PowerPoint Presentation</vt:lpstr>
      <vt:lpstr>Index Creation</vt:lpstr>
      <vt:lpstr>Index Creation Example</vt:lpstr>
      <vt:lpstr>PowerPoint Presentation</vt:lpstr>
      <vt:lpstr>Advanced Aggregates and Window Functions</vt:lpstr>
      <vt:lpstr>Classic Models: Annual Revenue and YoY Growth by Country</vt:lpstr>
      <vt:lpstr>Revenue and Growth Quarter to Quarter</vt:lpstr>
      <vt:lpstr>Summary</vt:lpstr>
      <vt:lpstr>PowerPoint Presentation</vt:lpstr>
      <vt:lpstr>Recursion in SQL</vt:lpstr>
      <vt:lpstr>The Power of Recursion</vt:lpstr>
      <vt:lpstr>The Power of Recursion</vt:lpstr>
      <vt:lpstr>Example of Fixed-Point Computation</vt:lpstr>
      <vt:lpstr>Classic Models Management Chain</vt:lpstr>
      <vt:lpstr>Recursive Query</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Accessing SQL from a Programming Language</vt:lpstr>
      <vt:lpstr>User Profile</vt:lpstr>
      <vt:lpstr>Accessing SQL from a Programming Language (Cont.)</vt:lpstr>
      <vt:lpstr>Some Terms</vt:lpstr>
      <vt:lpstr>Concepts</vt:lpstr>
      <vt:lpstr>Simplistic View</vt:lpstr>
      <vt:lpstr>Transactions</vt:lpstr>
      <vt:lpstr>PowerPoint Presentation</vt:lpstr>
      <vt:lpstr>Full Stack Application</vt:lpstr>
      <vt:lpstr>Full Stack Web Application</vt:lpstr>
      <vt:lpstr>Some Terms</vt:lpstr>
      <vt:lpstr>Some Terms</vt:lpstr>
      <vt:lpstr>REST and Resources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URLs</vt:lpstr>
      <vt:lpstr>Simplistic, Conceptual Mapping (Examples)</vt:lpstr>
      <vt:lpstr>Application Architecture</vt:lpstr>
      <vt:lpstr>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642</cp:revision>
  <cp:lastPrinted>2025-02-07T10:49:29Z</cp:lastPrinted>
  <dcterms:created xsi:type="dcterms:W3CDTF">2010-04-12T23:12:02Z</dcterms:created>
  <dcterms:modified xsi:type="dcterms:W3CDTF">2026-02-25T21:56:55Z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